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1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173AA9-1A2D-FAF9-40B7-E7E45B676AE9}" v="1" dt="2023-01-27T16:27:08.041"/>
    <p1510:client id="{E52197F0-8B81-170A-E905-C80782770D9E}" v="483" dt="2023-01-26T19:34:14.419"/>
    <p1510:client id="{FDC3DCF2-CB93-9C36-AC4D-32611A2C892B}" v="8" dt="2023-01-26T19:03:05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A3E19-F105-E648-9ECC-3534E748CD26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F133A-1308-E04F-B576-3377A6045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5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Talking points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SSO.TAX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Crowdsourced site showing cost to uplift SaaS license to SSO capable version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Grip revokes access </a:t>
            </a:r>
            <a:r>
              <a:rPr lang="en-US" sz="1400"/>
              <a:t>at termination without need for SAML/SSO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/>
              <a:t>License Reclamation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Track</a:t>
            </a:r>
            <a:r>
              <a:rPr lang="en-US" sz="1600"/>
              <a:t> </a:t>
            </a:r>
            <a:r>
              <a:rPr lang="en-US" sz="1400"/>
              <a:t>access/authentication of paid apps, and reduce according to non-use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Compare </a:t>
            </a:r>
            <a:r>
              <a:rPr lang="en-US" sz="1400"/>
              <a:t>authentication logs, and auto-report on unused apps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/>
              <a:t>IdP/SSO Consolidation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Move to Azure AD f</a:t>
            </a:r>
            <a:r>
              <a:rPr lang="en-US" sz="2000"/>
              <a:t>or SSO and MFA (including in O365 E5 License)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Grip to analyze IDP </a:t>
            </a:r>
            <a:r>
              <a:rPr lang="en-US" sz="2000"/>
              <a:t>features used to determine feasibility of 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/>
          </a:p>
          <a:p>
            <a:pPr marL="0" indent="0">
              <a:buFont typeface="Arial" panose="020B0604020202020204" pitchFamily="34" charset="0"/>
              <a:buNone/>
            </a:pPr>
            <a:endParaRPr lang="en-US" sz="14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F133A-1308-E04F-B576-3377A60453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07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Talking points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SSO.TAX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Crowdsourced site showing cost to uplift SaaS license to SSO capable version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Grip revokes access </a:t>
            </a:r>
            <a:r>
              <a:rPr lang="en-US" sz="1400"/>
              <a:t>at termination without need for SAML/SSO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/>
              <a:t>License Reclamation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Track</a:t>
            </a:r>
            <a:r>
              <a:rPr lang="en-US" sz="1600"/>
              <a:t> </a:t>
            </a:r>
            <a:r>
              <a:rPr lang="en-US" sz="1400"/>
              <a:t>access/authentication of paid apps, and reduce according to non-use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Compare </a:t>
            </a:r>
            <a:r>
              <a:rPr lang="en-US" sz="1400"/>
              <a:t>authentication logs, and auto-report on unused apps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b="1"/>
              <a:t>IdP/SSO Consolidation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Move to Azure AD f</a:t>
            </a:r>
            <a:r>
              <a:rPr lang="en-US" sz="2000"/>
              <a:t>or SSO and MFA (including in O365 E5 License)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Grip to analyze IDP </a:t>
            </a:r>
            <a:r>
              <a:rPr lang="en-US" sz="2000"/>
              <a:t>features used to determine feasibility of 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/>
          </a:p>
          <a:p>
            <a:pPr marL="0" indent="0">
              <a:buFont typeface="Arial" panose="020B0604020202020204" pitchFamily="34" charset="0"/>
              <a:buNone/>
            </a:pPr>
            <a:endParaRPr lang="en-US" sz="14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F133A-1308-E04F-B576-3377A60453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0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C3E26-B713-5F91-F764-CD33FFB4C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91FF9-C116-634F-45FD-3DA4B6E1B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2A26C-6B69-97CE-2BC8-9EF3D2DB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A4BB-4CC3-4E7D-8154-7C740015AF75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63EA-14C6-F470-A271-F14AF494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08F94-6000-D0EC-E46D-7798C766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281-F1D9-4AE8-B6AB-C212FD73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2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E039D-E7FF-AE5D-0BFB-84104F5A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76AB4-FE5C-5C27-7A62-F4B160DDD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2BB81-2DD2-31E0-72CD-A6685EDC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A4BB-4CC3-4E7D-8154-7C740015AF75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1BC28-A8EE-BD1F-243F-FF9E2879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75E97-AE47-E278-3A16-433B882E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281-F1D9-4AE8-B6AB-C212FD73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2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695AB1-6D42-46CB-7474-D74A65362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9CCF7-E08C-E306-F5A2-3E99D4242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17220-6E16-4354-30BE-762169D9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A4BB-4CC3-4E7D-8154-7C740015AF75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E4CB4-B876-01FE-D2A0-B05E11E38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F1E36-8F26-D2A6-D3DA-AD3AB21D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281-F1D9-4AE8-B6AB-C212FD73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2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8A23-7204-F622-C590-88E9F390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3EFEB-835B-4630-87AE-258AE2E1D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66FFD-1612-8943-6611-D0F800B08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A4BB-4CC3-4E7D-8154-7C740015AF75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026E1-9630-78CA-9FE0-344DAA11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6A0EA-4516-209A-C7F9-23E8DA11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281-F1D9-4AE8-B6AB-C212FD73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0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363E-777E-720F-48D8-37ADB21F5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86FF4-B461-9623-268C-0841F420C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4D80A-9EA9-CD57-6EE4-4BFCAC0E6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A4BB-4CC3-4E7D-8154-7C740015AF75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7F2F9-70F3-9B59-B59C-699585132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384E7-A146-D4B0-DC19-429DEB0D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281-F1D9-4AE8-B6AB-C212FD73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8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579A7-90C0-33B7-BFA3-DC8F9A74A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1498E-97FB-8C5B-FC45-90174911D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0EDBA-94C6-AE9A-F2FF-5A46DC7EF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7EC7B-C260-2B6B-D281-B8EC51AC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A4BB-4CC3-4E7D-8154-7C740015AF75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1AAAD-5262-0D7B-51ED-E20E30EB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038F5-A9F6-E799-020A-9907F04C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281-F1D9-4AE8-B6AB-C212FD73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7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37132-6F13-5E05-B436-5DD10893E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2CF0C-4B99-39E9-A6E3-62CE75157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A8DB5-CF63-C87E-A90F-ED1CDCC9B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CB71BB-C424-B2A9-DCA6-DC02B1730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D6AF9-8138-592B-C427-E08D3CE0B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EA0CB4-A2BA-DBE6-B899-2EF76761A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A4BB-4CC3-4E7D-8154-7C740015AF75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FE4ECD-552D-0201-B327-CE78B63B8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BC333-6BDD-42CC-B713-D9518319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281-F1D9-4AE8-B6AB-C212FD73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4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8F1F-940D-A576-4372-345DFD0F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3841B-031C-1596-A595-661FAEB0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A4BB-4CC3-4E7D-8154-7C740015AF75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650942-BCA7-899F-C5E4-0FB6D5A6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B0B7C-084E-720E-ECB8-C3546969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281-F1D9-4AE8-B6AB-C212FD73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9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7B9E86-4D30-EED0-8F55-D986353B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A4BB-4CC3-4E7D-8154-7C740015AF75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484F3-361D-374B-76C6-C93B913D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25AA1-2B20-D93D-892E-0AFC9C92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281-F1D9-4AE8-B6AB-C212FD73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2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F403-5481-5B0B-A202-52CCF61E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62B6B-EA8C-264B-3461-67DBB7070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7E52E-6456-1D17-1171-0C7BB4D73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B55AE-B925-8281-8774-DC588B07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A4BB-4CC3-4E7D-8154-7C740015AF75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6F8CB-5000-E546-78DA-0AE955F9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97213-9E67-1833-C281-804AB258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281-F1D9-4AE8-B6AB-C212FD73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64679-CC3D-5609-740B-131E0844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4E8305-CD63-237B-6C7D-31608CB0E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3D7B6-56F2-AAD3-49D5-6658B1ED0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E2979-38C7-092E-7349-2BF3801DD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A4BB-4CC3-4E7D-8154-7C740015AF75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6B8DE-001F-062E-A1F0-9D31634D1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F72CE-6F46-7974-3504-31A22927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C281-F1D9-4AE8-B6AB-C212FD73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2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AD503-3CD6-6549-8101-C92FBFEFF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4A560-6732-CDC3-E0C0-497ECF608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3DB94-6FA1-2334-B306-6DB21E1AA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4A4BB-4CC3-4E7D-8154-7C740015AF75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F4A54-8A0C-00FF-E26E-62089ED8F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B917E-73B9-DA85-A0B2-3DF050D07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AC281-F1D9-4AE8-B6AB-C212FD73D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2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emf"/><Relationship Id="rId26" Type="http://schemas.openxmlformats.org/officeDocument/2006/relationships/image" Target="../media/image24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34" Type="http://schemas.openxmlformats.org/officeDocument/2006/relationships/image" Target="../media/image3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.sv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11.png"/><Relationship Id="rId19" Type="http://schemas.openxmlformats.org/officeDocument/2006/relationships/image" Target="../media/image1.png"/><Relationship Id="rId31" Type="http://schemas.openxmlformats.org/officeDocument/2006/relationships/image" Target="../media/image29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microsoft.com/office/2007/relationships/hdphoto" Target="../media/hdphoto1.wdp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FB2823A4-D321-2389-3179-867335F82A4A}"/>
              </a:ext>
            </a:extLst>
          </p:cNvPr>
          <p:cNvSpPr txBox="1">
            <a:spLocks/>
          </p:cNvSpPr>
          <p:nvPr/>
        </p:nvSpPr>
        <p:spPr>
          <a:xfrm>
            <a:off x="600059" y="507446"/>
            <a:ext cx="11239464" cy="43946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5130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2856" b="1" i="0" u="none" strike="noStrike" kern="2000" cap="none" spc="-10" normalizeH="0" baseline="0">
                <a:ln>
                  <a:noFill/>
                </a:ln>
                <a:gradFill>
                  <a:gsLst>
                    <a:gs pos="83000">
                      <a:schemeClr val="accent6"/>
                    </a:gs>
                    <a:gs pos="100000">
                      <a:schemeClr val="accent6"/>
                    </a:gs>
                  </a:gsLst>
                  <a:lin ang="5400000" scaled="1"/>
                </a:gradFill>
                <a:effectLst/>
                <a:uLnTx/>
                <a:uFillTx/>
                <a:latin typeface="Segoe Pro Display" panose="020B0502040504020203" pitchFamily="34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marL="0" marR="0" lvl="0" indent="0" algn="l" defTabSz="9513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56" b="1" i="0" u="none" strike="noStrike" kern="2000" cap="none" spc="-10" normalizeH="0" baseline="0" noProof="0">
                <a:ln>
                  <a:noFill/>
                </a:ln>
                <a:gradFill>
                  <a:gsLst>
                    <a:gs pos="83000">
                      <a:srgbClr val="1A1A1A"/>
                    </a:gs>
                    <a:gs pos="100000">
                      <a:srgbClr val="1A1A1A"/>
                    </a:gs>
                  </a:gsLst>
                  <a:lin ang="5400000" scaled="1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Industry leading, cost-effective, and future-ready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EC16D-5B57-7018-B61E-AF9B27584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96846" y="2254229"/>
            <a:ext cx="2606012" cy="323799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929FDD-FC4C-7BF8-D101-EE1E6B17B804}"/>
              </a:ext>
            </a:extLst>
          </p:cNvPr>
          <p:cNvSpPr txBox="1"/>
          <p:nvPr/>
        </p:nvSpPr>
        <p:spPr>
          <a:xfrm>
            <a:off x="600059" y="6395795"/>
            <a:ext cx="9653693" cy="200014"/>
          </a:xfrm>
          <a:prstGeom prst="rect">
            <a:avLst/>
          </a:prstGeom>
          <a:noFill/>
        </p:spPr>
        <p:txBody>
          <a:bodyPr wrap="square" lIns="0" tIns="0" rIns="0" bIns="91400" rtlCol="0" anchor="ctr">
            <a:spAutoFit/>
          </a:bodyPr>
          <a:lstStyle/>
          <a:p>
            <a:pPr defTabSz="724825">
              <a:defRPr/>
            </a:pPr>
            <a:r>
              <a:rPr lang="en-US" sz="700" kern="0">
                <a:gradFill>
                  <a:gsLst>
                    <a:gs pos="83000">
                      <a:srgbClr val="282828"/>
                    </a:gs>
                    <a:gs pos="100000">
                      <a:srgbClr val="282828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*Most beneficial to Microsoft 365 (E5) customers; Azure Active Directory (AAD) included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D9F898-E891-AB65-2F61-0FD7DAE8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96846" y="2268598"/>
            <a:ext cx="2606012" cy="3237990"/>
          </a:xfrm>
          <a:prstGeom prst="rect">
            <a:avLst/>
          </a:prstGeom>
          <a:noFill/>
          <a:ln w="19050" cap="flat" cmpd="sng" algn="ctr">
            <a:solidFill>
              <a:srgbClr val="C1C1C1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D179DD-5A1E-CE0D-5CD0-BB994F6F9019}"/>
              </a:ext>
            </a:extLst>
          </p:cNvPr>
          <p:cNvSpPr>
            <a:spLocks/>
          </p:cNvSpPr>
          <p:nvPr/>
        </p:nvSpPr>
        <p:spPr>
          <a:xfrm flipH="1">
            <a:off x="577619" y="2457984"/>
            <a:ext cx="2204595" cy="925556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vert="horz" wrap="square" lIns="137160" tIns="137160" rIns="137160" bIns="4755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74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Single Sign-on Tax</a:t>
            </a:r>
          </a:p>
          <a:p>
            <a:pPr marL="0" marR="0" lvl="0" indent="0" algn="ctr" defTabSz="93274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3X license cost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DD74BA-1111-4296-C83F-B3DD0DBCB855}"/>
              </a:ext>
            </a:extLst>
          </p:cNvPr>
          <p:cNvSpPr>
            <a:spLocks/>
          </p:cNvSpPr>
          <p:nvPr/>
        </p:nvSpPr>
        <p:spPr>
          <a:xfrm flipH="1">
            <a:off x="566961" y="3434734"/>
            <a:ext cx="2204595" cy="925556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vert="horz" wrap="square" lIns="137160" tIns="137160" rIns="137160" bIns="4755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74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err="1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SSO.tax</a:t>
            </a:r>
            <a:endParaRPr kumimoji="0" lang="en-US" sz="1300" b="1" i="0" u="none" strike="noStrike" kern="0" cap="none" spc="0" normalizeH="0" baseline="0" noProof="0">
              <a:ln w="3175">
                <a:noFill/>
              </a:ln>
              <a:gradFill>
                <a:gsLst>
                  <a:gs pos="0">
                    <a:srgbClr val="6C6E6C"/>
                  </a:gs>
                  <a:gs pos="100000">
                    <a:srgbClr val="6C6E6C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3274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Crowdsourced directory of SSO-enabled SaaS licensing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FE3E88F-F89C-9308-9F2D-579B46E02EC8}"/>
              </a:ext>
            </a:extLst>
          </p:cNvPr>
          <p:cNvSpPr>
            <a:spLocks/>
          </p:cNvSpPr>
          <p:nvPr/>
        </p:nvSpPr>
        <p:spPr>
          <a:xfrm flipH="1">
            <a:off x="566960" y="4408272"/>
            <a:ext cx="2204595" cy="925556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vert="horz" wrap="square" lIns="137160" tIns="137160" rIns="137160" bIns="4755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74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Grip revokes access at termination without need for SAML/SSO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23E4CB1B-CED0-6251-7CA2-C7C249405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2877" y="199962"/>
            <a:ext cx="895739" cy="3127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3BE947-D32E-B7FE-2EF7-7BC5880A4671}"/>
              </a:ext>
            </a:extLst>
          </p:cNvPr>
          <p:cNvSpPr/>
          <p:nvPr/>
        </p:nvSpPr>
        <p:spPr>
          <a:xfrm>
            <a:off x="396843" y="1839463"/>
            <a:ext cx="26060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2742">
              <a:defRPr/>
            </a:pPr>
            <a:r>
              <a:rPr lang="en-US" sz="1600" b="1">
                <a:gradFill>
                  <a:gsLst>
                    <a:gs pos="83000">
                      <a:srgbClr val="282828"/>
                    </a:gs>
                    <a:gs pos="100000">
                      <a:srgbClr val="282828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Avoid cost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E6DC4BE-388B-E5A2-9F0B-7BD1448219DF}"/>
              </a:ext>
            </a:extLst>
          </p:cNvPr>
          <p:cNvSpPr txBox="1">
            <a:spLocks/>
          </p:cNvSpPr>
          <p:nvPr/>
        </p:nvSpPr>
        <p:spPr>
          <a:xfrm>
            <a:off x="595915" y="965322"/>
            <a:ext cx="932830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513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2000" b="1" kern="2000" spc="-10" baseline="0" dirty="0">
                <a:gradFill>
                  <a:gsLst>
                    <a:gs pos="125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j-lt"/>
                <a:ea typeface="+mn-ea"/>
                <a:cs typeface="Segoe UI Semibold" panose="020B0702040204020203" pitchFamily="34" charset="0"/>
              </a:defRPr>
            </a:lvl1pPr>
            <a:lvl2pPr marL="466298" marR="0" indent="-233149" algn="l" defTabSz="9513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32" kern="1200" spc="0" baseline="0">
                <a:gradFill>
                  <a:gsLst>
                    <a:gs pos="83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egoe Pro" panose="020B0502040504020203" pitchFamily="34" charset="0"/>
                <a:ea typeface="+mn-ea"/>
                <a:cs typeface="+mn-cs"/>
              </a:defRPr>
            </a:lvl2pPr>
            <a:lvl3pPr marL="670304" marR="0" indent="-204005" algn="l" defTabSz="9513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28" kern="1200" spc="0" baseline="0">
                <a:gradFill>
                  <a:gsLst>
                    <a:gs pos="83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egoe Pro" panose="020B0502040504020203" pitchFamily="34" charset="0"/>
                <a:ea typeface="+mn-ea"/>
                <a:cs typeface="+mn-cs"/>
              </a:defRPr>
            </a:lvl3pPr>
            <a:lvl4pPr marL="859738" marR="0" indent="-184576" algn="l" defTabSz="9513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224" kern="1200" spc="0" baseline="0">
                <a:gradFill>
                  <a:gsLst>
                    <a:gs pos="83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egoe Pro" panose="020B0502040504020203" pitchFamily="34" charset="0"/>
                <a:ea typeface="+mn-ea"/>
                <a:cs typeface="+mn-cs"/>
              </a:defRPr>
            </a:lvl4pPr>
            <a:lvl5pPr marL="1044314" marR="0" indent="-171624" algn="l" defTabSz="9513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020" kern="1200" spc="0" baseline="0">
                <a:gradFill>
                  <a:gsLst>
                    <a:gs pos="83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egoe Pro" panose="020B0502040504020203" pitchFamily="34" charset="0"/>
                <a:ea typeface="+mn-ea"/>
                <a:cs typeface="+mn-cs"/>
              </a:defRPr>
            </a:lvl5pPr>
            <a:lvl6pPr marL="2616084" indent="-237826" algn="l" defTabSz="9513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1737" indent="-237826" algn="l" defTabSz="9513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7389" indent="-237826" algn="l" defTabSz="9513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3042" indent="-237826" algn="l" defTabSz="9513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513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2000" cap="none" spc="-1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Cost of identity and SaaS sprawl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8F55BC-98D5-50AF-E229-46F2DB2AF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376587" y="2250617"/>
            <a:ext cx="2606011" cy="323799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B0EE4A-1C22-DC44-17B1-27E6EE87F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376588" y="2264986"/>
            <a:ext cx="2606012" cy="3237990"/>
          </a:xfrm>
          <a:prstGeom prst="rect">
            <a:avLst/>
          </a:prstGeom>
          <a:noFill/>
          <a:ln w="19050" cap="flat" cmpd="sng" algn="ctr">
            <a:solidFill>
              <a:srgbClr val="C1C1C1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5A0D0-EDF1-38B1-B875-C490F8A1E15A}"/>
              </a:ext>
            </a:extLst>
          </p:cNvPr>
          <p:cNvSpPr>
            <a:spLocks/>
          </p:cNvSpPr>
          <p:nvPr/>
        </p:nvSpPr>
        <p:spPr>
          <a:xfrm flipH="1">
            <a:off x="3557361" y="2454372"/>
            <a:ext cx="2204595" cy="925556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vert="horz" wrap="square" lIns="137160" tIns="137160" rIns="137160" bIns="4755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License Reclamation</a:t>
            </a:r>
          </a:p>
          <a:p>
            <a:pPr marL="0" marR="0" lvl="0" indent="0" algn="ctr" defTabSz="93274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Right-sizing SaaS licenses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768C77-6F03-00D6-4626-822D7EF6346A}"/>
              </a:ext>
            </a:extLst>
          </p:cNvPr>
          <p:cNvSpPr>
            <a:spLocks/>
          </p:cNvSpPr>
          <p:nvPr/>
        </p:nvSpPr>
        <p:spPr>
          <a:xfrm flipH="1">
            <a:off x="3546703" y="3431122"/>
            <a:ext cx="2204595" cy="925556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vert="horz" wrap="square" lIns="137160" tIns="137160" rIns="137160" bIns="4755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74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Track access/authentication of paid apps, and reduce according to non-use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2C40D9-E8E5-5DF8-040D-BB7F916833C1}"/>
              </a:ext>
            </a:extLst>
          </p:cNvPr>
          <p:cNvSpPr>
            <a:spLocks/>
          </p:cNvSpPr>
          <p:nvPr/>
        </p:nvSpPr>
        <p:spPr>
          <a:xfrm flipH="1">
            <a:off x="3546702" y="4404660"/>
            <a:ext cx="2204595" cy="925556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vert="horz" wrap="square" lIns="137160" tIns="137160" rIns="137160" bIns="4755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74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Compare authentication logs, and auto-report on unused apps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838AF0-A65E-A744-DA5A-E475F41E10BA}"/>
              </a:ext>
            </a:extLst>
          </p:cNvPr>
          <p:cNvSpPr/>
          <p:nvPr/>
        </p:nvSpPr>
        <p:spPr>
          <a:xfrm>
            <a:off x="3376586" y="1835851"/>
            <a:ext cx="2606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2742">
              <a:defRPr/>
            </a:pPr>
            <a:r>
              <a:rPr lang="en-US" sz="1600" b="1">
                <a:gradFill>
                  <a:gsLst>
                    <a:gs pos="83000">
                      <a:srgbClr val="282828"/>
                    </a:gs>
                    <a:gs pos="100000">
                      <a:srgbClr val="282828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Optimize licensing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A0E433-708C-4ED2-F287-3A8AF3D8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356327" y="2250617"/>
            <a:ext cx="2606012" cy="323799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05AE62-47CC-560C-6929-43BDBBB7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356327" y="2264986"/>
            <a:ext cx="2606012" cy="3237990"/>
          </a:xfrm>
          <a:prstGeom prst="rect">
            <a:avLst/>
          </a:prstGeom>
          <a:noFill/>
          <a:ln w="19050" cap="flat" cmpd="sng" algn="ctr">
            <a:solidFill>
              <a:srgbClr val="C1C1C1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20416B-3D82-D059-6210-66DD3BB199FF}"/>
              </a:ext>
            </a:extLst>
          </p:cNvPr>
          <p:cNvSpPr>
            <a:spLocks/>
          </p:cNvSpPr>
          <p:nvPr/>
        </p:nvSpPr>
        <p:spPr>
          <a:xfrm flipH="1">
            <a:off x="6537100" y="2454372"/>
            <a:ext cx="2204595" cy="925556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vert="horz" wrap="square" lIns="137160" tIns="137160" rIns="137160" bIns="4755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74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IdP Consolidation</a:t>
            </a:r>
            <a:endParaRPr kumimoji="0" lang="en-US" sz="1300" b="1" i="0" u="none" strike="noStrike" kern="0" cap="none" spc="0" normalizeH="0" baseline="0" noProof="0">
              <a:ln w="3175">
                <a:noFill/>
              </a:ln>
              <a:gradFill>
                <a:gsLst>
                  <a:gs pos="0">
                    <a:srgbClr val="6C6E6C"/>
                  </a:gs>
                  <a:gs pos="100000">
                    <a:srgbClr val="6C6E6C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3274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Standardize Auth &amp; SSO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55B49A7-F9B5-1581-9BF3-73D69D0F750E}"/>
              </a:ext>
            </a:extLst>
          </p:cNvPr>
          <p:cNvSpPr>
            <a:spLocks/>
          </p:cNvSpPr>
          <p:nvPr/>
        </p:nvSpPr>
        <p:spPr>
          <a:xfrm flipH="1">
            <a:off x="6526442" y="3431122"/>
            <a:ext cx="2204595" cy="925556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vert="horz" wrap="square" lIns="137160" tIns="137160" rIns="137160" bIns="4755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74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Leveraged existing Azure AD features for SSO and MFA*</a:t>
            </a:r>
            <a:r>
              <a:rPr kumimoji="0" lang="en-US" sz="1100" b="1" i="0" u="none" strike="noStrike" kern="0" cap="none" spc="0" normalizeH="0" baseline="0" noProof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9BB558F-0092-6065-F0FC-6F598DA2D664}"/>
              </a:ext>
            </a:extLst>
          </p:cNvPr>
          <p:cNvSpPr>
            <a:spLocks/>
          </p:cNvSpPr>
          <p:nvPr/>
        </p:nvSpPr>
        <p:spPr>
          <a:xfrm flipH="1">
            <a:off x="6526441" y="4404660"/>
            <a:ext cx="2204595" cy="925556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vert="horz" wrap="square" lIns="137160" tIns="137160" rIns="137160" bIns="4755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74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Grip to analyze IDP features used to determine feasibility of migration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188AB5F-9A48-78C0-D129-4D93C0DFDF4F}"/>
              </a:ext>
            </a:extLst>
          </p:cNvPr>
          <p:cNvSpPr/>
          <p:nvPr/>
        </p:nvSpPr>
        <p:spPr>
          <a:xfrm>
            <a:off x="6356324" y="1835851"/>
            <a:ext cx="26060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2742">
              <a:defRPr/>
            </a:pPr>
            <a:r>
              <a:rPr lang="en-US" sz="1600" b="1">
                <a:gradFill>
                  <a:gsLst>
                    <a:gs pos="83000">
                      <a:srgbClr val="282828"/>
                    </a:gs>
                    <a:gs pos="100000">
                      <a:srgbClr val="282828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Identity Consolidation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437DD9E-BD27-31B2-ECFB-51CD20213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336065" y="2254496"/>
            <a:ext cx="2606011" cy="323799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8B94E82-B2EB-24E9-575B-852003B05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336066" y="2268865"/>
            <a:ext cx="2606012" cy="3237990"/>
          </a:xfrm>
          <a:prstGeom prst="rect">
            <a:avLst/>
          </a:prstGeom>
          <a:noFill/>
          <a:ln w="19050" cap="flat" cmpd="sng" algn="ctr">
            <a:solidFill>
              <a:srgbClr val="C1C1C1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29B61F-F32C-3059-0FA9-6580DA42B755}"/>
              </a:ext>
            </a:extLst>
          </p:cNvPr>
          <p:cNvSpPr>
            <a:spLocks/>
          </p:cNvSpPr>
          <p:nvPr/>
        </p:nvSpPr>
        <p:spPr>
          <a:xfrm flipH="1">
            <a:off x="9516839" y="2458251"/>
            <a:ext cx="2204595" cy="925556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vert="horz" wrap="square" lIns="137160" tIns="137160" rIns="137160" bIns="4755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74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Remove Password </a:t>
            </a:r>
            <a:r>
              <a:rPr lang="en-US" sz="1300" b="1" kern="0" err="1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Mgrs</a:t>
            </a:r>
            <a:endParaRPr kumimoji="0" lang="en-US" sz="1300" b="1" i="0" u="none" strike="noStrike" kern="0" cap="none" spc="0" normalizeH="0" baseline="0" noProof="0">
              <a:ln w="3175">
                <a:noFill/>
              </a:ln>
              <a:gradFill>
                <a:gsLst>
                  <a:gs pos="0">
                    <a:srgbClr val="6C6E6C"/>
                  </a:gs>
                  <a:gs pos="100000">
                    <a:srgbClr val="6C6E6C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932742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100" b="1" kern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"/>
                <a:cs typeface="Segoe UI"/>
              </a:rPr>
              <a:t>Enforce Secure Credentials</a:t>
            </a:r>
            <a:endParaRPr lang="en-US" sz="1100" b="1" i="0" u="none" strike="noStrike" kern="0" cap="none" spc="0" normalizeH="0" baseline="0" noProof="0">
              <a:ln w="3175">
                <a:noFill/>
              </a:ln>
              <a:gradFill>
                <a:gsLst>
                  <a:gs pos="0">
                    <a:srgbClr val="6C6E6C"/>
                  </a:gs>
                  <a:gs pos="100000">
                    <a:srgbClr val="6C6E6C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6946504-24AE-4E35-B8C8-ACEBB8980A76}"/>
              </a:ext>
            </a:extLst>
          </p:cNvPr>
          <p:cNvSpPr>
            <a:spLocks/>
          </p:cNvSpPr>
          <p:nvPr/>
        </p:nvSpPr>
        <p:spPr>
          <a:xfrm flipH="1">
            <a:off x="9506181" y="3435001"/>
            <a:ext cx="2204595" cy="925556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vert="horz" wrap="square" lIns="137160" tIns="137160" rIns="137160" bIns="4755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74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Grip Access extends SSO/MFA coverage to unmanaged apps </a:t>
            </a:r>
            <a:endParaRPr kumimoji="0" lang="en-US" sz="1100" b="1" i="0" u="none" strike="noStrike" kern="0" cap="none" spc="0" normalizeH="0" baseline="0" noProof="0">
              <a:ln w="3175">
                <a:noFill/>
              </a:ln>
              <a:gradFill>
                <a:gsLst>
                  <a:gs pos="0">
                    <a:srgbClr val="6C6E6C"/>
                  </a:gs>
                  <a:gs pos="100000">
                    <a:srgbClr val="6C6E6C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BF7E6C4-4EBF-8692-6466-DC5A2526309F}"/>
              </a:ext>
            </a:extLst>
          </p:cNvPr>
          <p:cNvSpPr>
            <a:spLocks/>
          </p:cNvSpPr>
          <p:nvPr/>
        </p:nvSpPr>
        <p:spPr>
          <a:xfrm flipH="1">
            <a:off x="9506180" y="4408539"/>
            <a:ext cx="2204595" cy="925556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vert="horz" wrap="square" lIns="137160" tIns="137160" rIns="137160" bIns="4755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74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Close identity and access gaps without the need for password managers</a:t>
            </a:r>
            <a:endParaRPr kumimoji="0" lang="en-US" sz="1100" b="1" i="0" u="none" strike="noStrike" kern="0" cap="none" spc="0" normalizeH="0" baseline="0" noProof="0">
              <a:ln w="3175">
                <a:noFill/>
              </a:ln>
              <a:gradFill>
                <a:gsLst>
                  <a:gs pos="0">
                    <a:srgbClr val="6C6E6C"/>
                  </a:gs>
                  <a:gs pos="100000">
                    <a:srgbClr val="6C6E6C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863B181-CB7F-D92D-A9D0-C29863976E68}"/>
              </a:ext>
            </a:extLst>
          </p:cNvPr>
          <p:cNvSpPr/>
          <p:nvPr/>
        </p:nvSpPr>
        <p:spPr>
          <a:xfrm>
            <a:off x="9336063" y="1839730"/>
            <a:ext cx="26060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2742">
              <a:defRPr/>
            </a:pPr>
            <a:r>
              <a:rPr lang="en-US" sz="1600" b="1">
                <a:gradFill>
                  <a:gsLst>
                    <a:gs pos="83000">
                      <a:srgbClr val="282828"/>
                    </a:gs>
                    <a:gs pos="100000">
                      <a:srgbClr val="282828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Password Management</a:t>
            </a:r>
          </a:p>
        </p:txBody>
      </p:sp>
    </p:spTree>
    <p:extLst>
      <p:ext uri="{BB962C8B-B14F-4D97-AF65-F5344CB8AC3E}">
        <p14:creationId xmlns:p14="http://schemas.microsoft.com/office/powerpoint/2010/main" val="415255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FB2823A4-D321-2389-3179-867335F82A4A}"/>
              </a:ext>
            </a:extLst>
          </p:cNvPr>
          <p:cNvSpPr txBox="1">
            <a:spLocks/>
          </p:cNvSpPr>
          <p:nvPr/>
        </p:nvSpPr>
        <p:spPr>
          <a:xfrm>
            <a:off x="600059" y="507446"/>
            <a:ext cx="11239464" cy="43946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5130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2856" b="1" i="0" u="none" strike="noStrike" kern="2000" cap="none" spc="-10" normalizeH="0" baseline="0">
                <a:ln>
                  <a:noFill/>
                </a:ln>
                <a:gradFill>
                  <a:gsLst>
                    <a:gs pos="83000">
                      <a:schemeClr val="accent6"/>
                    </a:gs>
                    <a:gs pos="100000">
                      <a:schemeClr val="accent6"/>
                    </a:gs>
                  </a:gsLst>
                  <a:lin ang="5400000" scaled="1"/>
                </a:gradFill>
                <a:effectLst/>
                <a:uLnTx/>
                <a:uFillTx/>
                <a:latin typeface="Segoe Pro Display" panose="020B0502040504020203" pitchFamily="34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>
              <a:defRPr/>
            </a:pPr>
            <a:r>
              <a:rPr lang="en-US" sz="2850">
                <a:gradFill>
                  <a:gsLst>
                    <a:gs pos="83000">
                      <a:srgbClr val="1A1A1A"/>
                    </a:gs>
                    <a:gs pos="100000">
                      <a:srgbClr val="1A1A1A"/>
                    </a:gs>
                  </a:gsLst>
                  <a:lin ang="5400000" scaled="1"/>
                </a:gradFill>
                <a:latin typeface="Segoe UI"/>
                <a:ea typeface="Roboto Condensed"/>
                <a:cs typeface="Segoe UI"/>
              </a:rPr>
              <a:t>Qualifying Questions to Guage ROI Potential</a:t>
            </a:r>
            <a:endParaRPr kumimoji="0" lang="en-US" sz="2856" b="1" i="0" u="none" strike="noStrike" kern="2000" cap="none" spc="-10" normalizeH="0" baseline="0" noProof="0">
              <a:ln>
                <a:noFill/>
              </a:ln>
              <a:gradFill>
                <a:gsLst>
                  <a:gs pos="83000">
                    <a:srgbClr val="1A1A1A"/>
                  </a:gs>
                  <a:gs pos="100000">
                    <a:srgbClr val="1A1A1A"/>
                  </a:gs>
                </a:gsLst>
                <a:lin ang="5400000" scaled="1"/>
              </a:gra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EC16D-5B57-7018-B61E-AF9B27584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96846" y="2254229"/>
            <a:ext cx="2606012" cy="323799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929FDD-FC4C-7BF8-D101-EE1E6B17B804}"/>
              </a:ext>
            </a:extLst>
          </p:cNvPr>
          <p:cNvSpPr txBox="1"/>
          <p:nvPr/>
        </p:nvSpPr>
        <p:spPr>
          <a:xfrm>
            <a:off x="600059" y="6395795"/>
            <a:ext cx="9653693" cy="200014"/>
          </a:xfrm>
          <a:prstGeom prst="rect">
            <a:avLst/>
          </a:prstGeom>
          <a:noFill/>
        </p:spPr>
        <p:txBody>
          <a:bodyPr wrap="square" lIns="0" tIns="0" rIns="0" bIns="91400" rtlCol="0" anchor="ctr">
            <a:spAutoFit/>
          </a:bodyPr>
          <a:lstStyle/>
          <a:p>
            <a:pPr defTabSz="724825">
              <a:defRPr/>
            </a:pPr>
            <a:r>
              <a:rPr lang="en-US" sz="700" kern="0">
                <a:gradFill>
                  <a:gsLst>
                    <a:gs pos="83000">
                      <a:srgbClr val="282828"/>
                    </a:gs>
                    <a:gs pos="100000">
                      <a:srgbClr val="282828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*Most beneficial to Microsoft 365 (E5) customers; Azure Active Directory (AAD) included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D9F898-E891-AB65-2F61-0FD7DAE8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96846" y="2268598"/>
            <a:ext cx="2606012" cy="3237990"/>
          </a:xfrm>
          <a:prstGeom prst="rect">
            <a:avLst/>
          </a:prstGeom>
          <a:noFill/>
          <a:ln w="19050" cap="flat" cmpd="sng" algn="ctr">
            <a:solidFill>
              <a:srgbClr val="C1C1C1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D179DD-5A1E-CE0D-5CD0-BB994F6F9019}"/>
              </a:ext>
            </a:extLst>
          </p:cNvPr>
          <p:cNvSpPr>
            <a:spLocks/>
          </p:cNvSpPr>
          <p:nvPr/>
        </p:nvSpPr>
        <p:spPr>
          <a:xfrm flipH="1">
            <a:off x="577619" y="2457984"/>
            <a:ext cx="2204595" cy="925556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vert="horz" wrap="square" lIns="137160" tIns="137160" rIns="137160" bIns="47551" numCol="1" rtlCol="0" anchor="ctr" anchorCtr="0" compatLnSpc="1">
            <a:prstTxWarp prst="textNoShape">
              <a:avLst/>
            </a:prstTxWarp>
          </a:bodyPr>
          <a:lstStyle/>
          <a:p>
            <a:pPr algn="ctr" defTabSz="932742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300" b="1" kern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"/>
                <a:cs typeface="Segoe UI"/>
              </a:rPr>
              <a:t>Do you try to put all business apps behind SSO?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DD74BA-1111-4296-C83F-B3DD0DBCB855}"/>
              </a:ext>
            </a:extLst>
          </p:cNvPr>
          <p:cNvSpPr>
            <a:spLocks/>
          </p:cNvSpPr>
          <p:nvPr/>
        </p:nvSpPr>
        <p:spPr>
          <a:xfrm flipH="1">
            <a:off x="566961" y="3434734"/>
            <a:ext cx="2204595" cy="925556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vert="horz" wrap="square" lIns="137160" tIns="137160" rIns="137160" bIns="47551" numCol="1" rtlCol="0" anchor="ctr" anchorCtr="0" compatLnSpc="1">
            <a:prstTxWarp prst="textNoShape">
              <a:avLst/>
            </a:prstTxWarp>
          </a:bodyPr>
          <a:lstStyle/>
          <a:p>
            <a:pPr algn="ctr" defTabSz="932742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300" b="1" kern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"/>
                <a:cs typeface="Segoe UI"/>
              </a:rPr>
              <a:t>Are you familiar with </a:t>
            </a:r>
            <a:r>
              <a:rPr lang="en-US" sz="1300" b="1" kern="0" err="1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"/>
                <a:cs typeface="Segoe UI"/>
              </a:rPr>
              <a:t>SSO.Tax</a:t>
            </a:r>
            <a:r>
              <a:rPr lang="en-US" sz="1300" b="1" kern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"/>
                <a:cs typeface="Segoe UI"/>
              </a:rPr>
              <a:t>? Show them</a:t>
            </a:r>
            <a:endParaRPr lang="en-US"/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23E4CB1B-CED0-6251-7CA2-C7C249405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2877" y="199962"/>
            <a:ext cx="895739" cy="3127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3BE947-D32E-B7FE-2EF7-7BC5880A4671}"/>
              </a:ext>
            </a:extLst>
          </p:cNvPr>
          <p:cNvSpPr/>
          <p:nvPr/>
        </p:nvSpPr>
        <p:spPr>
          <a:xfrm>
            <a:off x="396843" y="1839463"/>
            <a:ext cx="26060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2742">
              <a:defRPr/>
            </a:pPr>
            <a:r>
              <a:rPr lang="en-US" sz="1600" b="1">
                <a:gradFill>
                  <a:gsLst>
                    <a:gs pos="83000">
                      <a:srgbClr val="282828"/>
                    </a:gs>
                    <a:gs pos="100000">
                      <a:srgbClr val="282828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Avoid cost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E6DC4BE-388B-E5A2-9F0B-7BD1448219DF}"/>
              </a:ext>
            </a:extLst>
          </p:cNvPr>
          <p:cNvSpPr txBox="1">
            <a:spLocks/>
          </p:cNvSpPr>
          <p:nvPr/>
        </p:nvSpPr>
        <p:spPr>
          <a:xfrm>
            <a:off x="595915" y="965322"/>
            <a:ext cx="9328309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marR="0" indent="0" algn="l" defTabSz="9513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2000" b="1" kern="2000" spc="-10" baseline="0" dirty="0">
                <a:gradFill>
                  <a:gsLst>
                    <a:gs pos="125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j-lt"/>
                <a:ea typeface="+mn-ea"/>
                <a:cs typeface="Segoe UI Semibold" panose="020B0702040204020203" pitchFamily="34" charset="0"/>
              </a:defRPr>
            </a:lvl1pPr>
            <a:lvl2pPr marL="466298" marR="0" indent="-233149" algn="l" defTabSz="9513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32" kern="1200" spc="0" baseline="0">
                <a:gradFill>
                  <a:gsLst>
                    <a:gs pos="83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egoe Pro" panose="020B0502040504020203" pitchFamily="34" charset="0"/>
                <a:ea typeface="+mn-ea"/>
                <a:cs typeface="+mn-cs"/>
              </a:defRPr>
            </a:lvl2pPr>
            <a:lvl3pPr marL="670304" marR="0" indent="-204005" algn="l" defTabSz="9513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28" kern="1200" spc="0" baseline="0">
                <a:gradFill>
                  <a:gsLst>
                    <a:gs pos="83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egoe Pro" panose="020B0502040504020203" pitchFamily="34" charset="0"/>
                <a:ea typeface="+mn-ea"/>
                <a:cs typeface="+mn-cs"/>
              </a:defRPr>
            </a:lvl3pPr>
            <a:lvl4pPr marL="859738" marR="0" indent="-184576" algn="l" defTabSz="9513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224" kern="1200" spc="0" baseline="0">
                <a:gradFill>
                  <a:gsLst>
                    <a:gs pos="83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egoe Pro" panose="020B0502040504020203" pitchFamily="34" charset="0"/>
                <a:ea typeface="+mn-ea"/>
                <a:cs typeface="+mn-cs"/>
              </a:defRPr>
            </a:lvl4pPr>
            <a:lvl5pPr marL="1044314" marR="0" indent="-171624" algn="l" defTabSz="9513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020" kern="1200" spc="0" baseline="0">
                <a:gradFill>
                  <a:gsLst>
                    <a:gs pos="83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egoe Pro" panose="020B0502040504020203" pitchFamily="34" charset="0"/>
                <a:ea typeface="+mn-ea"/>
                <a:cs typeface="+mn-cs"/>
              </a:defRPr>
            </a:lvl5pPr>
            <a:lvl6pPr marL="2616084" indent="-237826" algn="l" defTabSz="9513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1737" indent="-237826" algn="l" defTabSz="9513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7389" indent="-237826" algn="l" defTabSz="9513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3042" indent="-237826" algn="l" defTabSz="9513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70C0"/>
                </a:solidFill>
                <a:latin typeface="Segoe UI"/>
                <a:cs typeface="Segoe UI"/>
              </a:rPr>
              <a:t>Grip POV to quantify ROI</a:t>
            </a:r>
            <a:endParaRPr kumimoji="0" lang="en-US" sz="2000" b="1" i="0" u="none" strike="noStrike" kern="2000" cap="none" spc="-1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8F55BC-98D5-50AF-E229-46F2DB2AF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376587" y="2250617"/>
            <a:ext cx="2606011" cy="323799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B0EE4A-1C22-DC44-17B1-27E6EE87F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376588" y="2264986"/>
            <a:ext cx="2606012" cy="3237990"/>
          </a:xfrm>
          <a:prstGeom prst="rect">
            <a:avLst/>
          </a:prstGeom>
          <a:noFill/>
          <a:ln w="19050" cap="flat" cmpd="sng" algn="ctr">
            <a:solidFill>
              <a:srgbClr val="C1C1C1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5A0D0-EDF1-38B1-B875-C490F8A1E15A}"/>
              </a:ext>
            </a:extLst>
          </p:cNvPr>
          <p:cNvSpPr>
            <a:spLocks/>
          </p:cNvSpPr>
          <p:nvPr/>
        </p:nvSpPr>
        <p:spPr>
          <a:xfrm flipH="1">
            <a:off x="3557361" y="2454372"/>
            <a:ext cx="2204595" cy="925556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vert="horz" wrap="square" lIns="137160" tIns="137160" rIns="137160" bIns="47551" numCol="1" rtlCol="0" anchor="ctr" anchorCtr="0" compatLnSpc="1">
            <a:prstTxWarp prst="textNoShape">
              <a:avLst/>
            </a:prstTxWarp>
          </a:bodyPr>
          <a:lstStyle/>
          <a:p>
            <a:pPr algn="ctr" defTabSz="932742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300" b="1" kern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"/>
                <a:cs typeface="Segoe UI"/>
              </a:rPr>
              <a:t>Do you have any app rationalization efforts going on to control spend?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768C77-6F03-00D6-4626-822D7EF6346A}"/>
              </a:ext>
            </a:extLst>
          </p:cNvPr>
          <p:cNvSpPr>
            <a:spLocks/>
          </p:cNvSpPr>
          <p:nvPr/>
        </p:nvSpPr>
        <p:spPr>
          <a:xfrm flipH="1">
            <a:off x="3546703" y="3431122"/>
            <a:ext cx="2204595" cy="925556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vert="horz" wrap="square" lIns="137160" tIns="137160" rIns="137160" bIns="47551" numCol="1" rtlCol="0" anchor="ctr" anchorCtr="0" compatLnSpc="1">
            <a:prstTxWarp prst="textNoShape">
              <a:avLst/>
            </a:prstTxWarp>
          </a:bodyPr>
          <a:lstStyle/>
          <a:p>
            <a:pPr algn="ctr" defTabSz="932742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100" b="1" kern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"/>
                <a:cs typeface="Segoe UI"/>
              </a:rPr>
              <a:t>What percentage of your paid SaaS subscriptions are actually being used by all users provisioned?</a:t>
            </a:r>
            <a:endParaRPr lang="en-US" sz="1100" b="1" kern="0">
              <a:ln w="3175">
                <a:noFill/>
              </a:ln>
              <a:gradFill>
                <a:gsLst>
                  <a:gs pos="0">
                    <a:srgbClr val="6C6E6C"/>
                  </a:gs>
                  <a:gs pos="100000">
                    <a:srgbClr val="6C6E6C"/>
                  </a:gs>
                </a:gsLst>
                <a:lin ang="5400000" scaled="0"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838AF0-A65E-A744-DA5A-E475F41E10BA}"/>
              </a:ext>
            </a:extLst>
          </p:cNvPr>
          <p:cNvSpPr/>
          <p:nvPr/>
        </p:nvSpPr>
        <p:spPr>
          <a:xfrm>
            <a:off x="3376586" y="1835851"/>
            <a:ext cx="2606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2742">
              <a:defRPr/>
            </a:pPr>
            <a:r>
              <a:rPr lang="en-US" sz="1600" b="1">
                <a:gradFill>
                  <a:gsLst>
                    <a:gs pos="83000">
                      <a:srgbClr val="282828"/>
                    </a:gs>
                    <a:gs pos="100000">
                      <a:srgbClr val="282828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Optimize licensing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A0E433-708C-4ED2-F287-3A8AF3D8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356327" y="2250617"/>
            <a:ext cx="2606012" cy="323799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05AE62-47CC-560C-6929-43BDBBB7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356327" y="2264986"/>
            <a:ext cx="2606012" cy="3237990"/>
          </a:xfrm>
          <a:prstGeom prst="rect">
            <a:avLst/>
          </a:prstGeom>
          <a:noFill/>
          <a:ln w="19050" cap="flat" cmpd="sng" algn="ctr">
            <a:solidFill>
              <a:srgbClr val="C1C1C1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20416B-3D82-D059-6210-66DD3BB199FF}"/>
              </a:ext>
            </a:extLst>
          </p:cNvPr>
          <p:cNvSpPr>
            <a:spLocks/>
          </p:cNvSpPr>
          <p:nvPr/>
        </p:nvSpPr>
        <p:spPr>
          <a:xfrm flipH="1">
            <a:off x="6537100" y="2454372"/>
            <a:ext cx="2204595" cy="925556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vert="horz" wrap="square" lIns="137160" tIns="137160" rIns="137160" bIns="47551" numCol="1" rtlCol="0" anchor="ctr" anchorCtr="0" compatLnSpc="1">
            <a:prstTxWarp prst="textNoShape">
              <a:avLst/>
            </a:prstTxWarp>
          </a:bodyPr>
          <a:lstStyle/>
          <a:p>
            <a:pPr algn="ctr" defTabSz="932742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300" b="1" kern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"/>
                <a:cs typeface="Segoe UI"/>
              </a:rPr>
              <a:t>How many IDPs are used across the enterprise?</a:t>
            </a:r>
            <a:endParaRPr lang="en-US" sz="1300" b="1" kern="0">
              <a:ln w="3175">
                <a:noFill/>
              </a:ln>
              <a:solidFill>
                <a:srgbClr val="6C6E6C"/>
              </a:solidFill>
              <a:latin typeface="Segoe UI"/>
              <a:cs typeface="Segoe U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55B49A7-F9B5-1581-9BF3-73D69D0F750E}"/>
              </a:ext>
            </a:extLst>
          </p:cNvPr>
          <p:cNvSpPr>
            <a:spLocks/>
          </p:cNvSpPr>
          <p:nvPr/>
        </p:nvSpPr>
        <p:spPr>
          <a:xfrm flipH="1">
            <a:off x="6526442" y="3431122"/>
            <a:ext cx="2204595" cy="925556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vert="horz" wrap="square" lIns="137160" tIns="137160" rIns="137160" bIns="47551" numCol="1" rtlCol="0" anchor="ctr" anchorCtr="0" compatLnSpc="1">
            <a:prstTxWarp prst="textNoShape">
              <a:avLst/>
            </a:prstTxWarp>
          </a:bodyPr>
          <a:lstStyle/>
          <a:p>
            <a:pPr algn="ctr" defTabSz="932742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100" b="1" kern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"/>
                <a:cs typeface="Segoe UI"/>
              </a:rPr>
              <a:t>What O365 license tier are you using? E3/E5? </a:t>
            </a:r>
            <a:endParaRPr kumimoji="0" lang="en-US" sz="1100" b="1" i="0" u="none" strike="noStrike" kern="0" cap="none" spc="0" normalizeH="0" baseline="0" noProof="0">
              <a:ln w="3175">
                <a:noFill/>
              </a:ln>
              <a:gradFill>
                <a:gsLst>
                  <a:gs pos="0">
                    <a:srgbClr val="6C6E6C"/>
                  </a:gs>
                  <a:gs pos="100000">
                    <a:srgbClr val="6C6E6C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188AB5F-9A48-78C0-D129-4D93C0DFDF4F}"/>
              </a:ext>
            </a:extLst>
          </p:cNvPr>
          <p:cNvSpPr/>
          <p:nvPr/>
        </p:nvSpPr>
        <p:spPr>
          <a:xfrm>
            <a:off x="6356324" y="1835851"/>
            <a:ext cx="26060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2742">
              <a:defRPr/>
            </a:pPr>
            <a:r>
              <a:rPr lang="en-US" sz="1600" b="1">
                <a:gradFill>
                  <a:gsLst>
                    <a:gs pos="83000">
                      <a:srgbClr val="282828"/>
                    </a:gs>
                    <a:gs pos="100000">
                      <a:srgbClr val="282828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Identity Consolidation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437DD9E-BD27-31B2-ECFB-51CD20213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336065" y="2254496"/>
            <a:ext cx="2606011" cy="323799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8B94E82-B2EB-24E9-575B-852003B05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336066" y="2268865"/>
            <a:ext cx="2606012" cy="3237990"/>
          </a:xfrm>
          <a:prstGeom prst="rect">
            <a:avLst/>
          </a:prstGeom>
          <a:noFill/>
          <a:ln w="19050" cap="flat" cmpd="sng" algn="ctr">
            <a:solidFill>
              <a:srgbClr val="C1C1C1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29B61F-F32C-3059-0FA9-6580DA42B755}"/>
              </a:ext>
            </a:extLst>
          </p:cNvPr>
          <p:cNvSpPr>
            <a:spLocks/>
          </p:cNvSpPr>
          <p:nvPr/>
        </p:nvSpPr>
        <p:spPr>
          <a:xfrm flipH="1">
            <a:off x="9516839" y="2458251"/>
            <a:ext cx="2204595" cy="925556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vert="horz" wrap="square" lIns="137160" tIns="137160" rIns="137160" bIns="47551" numCol="1" rtlCol="0" anchor="ctr" anchorCtr="0" compatLnSpc="1">
            <a:prstTxWarp prst="textNoShape">
              <a:avLst/>
            </a:prstTxWarp>
          </a:bodyPr>
          <a:lstStyle/>
          <a:p>
            <a:pPr algn="ctr" defTabSz="932742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300" b="1" kern="0">
                <a:ln w="3175">
                  <a:noFill/>
                </a:ln>
                <a:solidFill>
                  <a:srgbClr val="6C6E6C"/>
                </a:solidFill>
                <a:latin typeface="Segoe UI"/>
                <a:cs typeface="Segoe UI"/>
              </a:rPr>
              <a:t>Do you use an enterprise password manager?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6946504-24AE-4E35-B8C8-ACEBB8980A76}"/>
              </a:ext>
            </a:extLst>
          </p:cNvPr>
          <p:cNvSpPr>
            <a:spLocks/>
          </p:cNvSpPr>
          <p:nvPr/>
        </p:nvSpPr>
        <p:spPr>
          <a:xfrm flipH="1">
            <a:off x="9506181" y="3435001"/>
            <a:ext cx="2204595" cy="925556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vert="horz" wrap="square" lIns="137160" tIns="137160" rIns="137160" bIns="47551" numCol="1" rtlCol="0" anchor="ctr" anchorCtr="0" compatLnSpc="1">
            <a:prstTxWarp prst="textNoShape">
              <a:avLst/>
            </a:prstTxWarp>
          </a:bodyPr>
          <a:lstStyle/>
          <a:p>
            <a:pPr algn="ctr" defTabSz="932742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100" b="1" kern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"/>
                <a:cs typeface="Segoe UI"/>
              </a:rPr>
              <a:t>How many users have adopted and use the Ent PM?</a:t>
            </a:r>
            <a:endParaRPr lang="en-US" sz="1100" b="1" i="0" u="none" strike="noStrike" kern="0" cap="none" spc="0" normalizeH="0" baseline="0" noProof="0">
              <a:ln w="3175">
                <a:noFill/>
              </a:ln>
              <a:gradFill>
                <a:gsLst>
                  <a:gs pos="0">
                    <a:srgbClr val="6C6E6C"/>
                  </a:gs>
                  <a:gs pos="100000">
                    <a:srgbClr val="6C6E6C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BF7E6C4-4EBF-8692-6466-DC5A2526309F}"/>
              </a:ext>
            </a:extLst>
          </p:cNvPr>
          <p:cNvSpPr>
            <a:spLocks/>
          </p:cNvSpPr>
          <p:nvPr/>
        </p:nvSpPr>
        <p:spPr>
          <a:xfrm flipH="1">
            <a:off x="9506180" y="4408539"/>
            <a:ext cx="2204595" cy="925556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vert="horz" wrap="square" lIns="137160" tIns="137160" rIns="137160" bIns="47551" numCol="1" rtlCol="0" anchor="ctr" anchorCtr="0" compatLnSpc="1">
            <a:prstTxWarp prst="textNoShape">
              <a:avLst/>
            </a:prstTxWarp>
          </a:bodyPr>
          <a:lstStyle/>
          <a:p>
            <a:pPr algn="ctr" defTabSz="932742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100" b="1" kern="0">
                <a:ln w="3175">
                  <a:noFill/>
                </a:ln>
                <a:gradFill>
                  <a:gsLst>
                    <a:gs pos="0">
                      <a:srgbClr val="6C6E6C"/>
                    </a:gs>
                    <a:gs pos="100000">
                      <a:srgbClr val="6C6E6C"/>
                    </a:gs>
                  </a:gsLst>
                  <a:lin ang="5400000" scaled="0"/>
                </a:gradFill>
                <a:latin typeface="Segoe UI"/>
                <a:cs typeface="Segoe UI"/>
              </a:rPr>
              <a:t>When is the renewal due?</a:t>
            </a:r>
            <a:endParaRPr lang="en-US" sz="1100" b="1" i="0" u="none" strike="noStrike" kern="0" cap="none" spc="0" normalizeH="0" baseline="0" noProof="0">
              <a:ln w="3175">
                <a:noFill/>
              </a:ln>
              <a:gradFill>
                <a:gsLst>
                  <a:gs pos="0">
                    <a:srgbClr val="6C6E6C"/>
                  </a:gs>
                  <a:gs pos="100000">
                    <a:srgbClr val="6C6E6C"/>
                  </a:gs>
                </a:gsLst>
                <a:lin ang="5400000" scaled="0"/>
              </a:gra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863B181-CB7F-D92D-A9D0-C29863976E68}"/>
              </a:ext>
            </a:extLst>
          </p:cNvPr>
          <p:cNvSpPr/>
          <p:nvPr/>
        </p:nvSpPr>
        <p:spPr>
          <a:xfrm>
            <a:off x="9336063" y="1839730"/>
            <a:ext cx="26060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2742">
              <a:defRPr/>
            </a:pPr>
            <a:r>
              <a:rPr lang="en-US" sz="1600" b="1">
                <a:gradFill>
                  <a:gsLst>
                    <a:gs pos="83000">
                      <a:srgbClr val="282828"/>
                    </a:gs>
                    <a:gs pos="100000">
                      <a:srgbClr val="282828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Password Management</a:t>
            </a:r>
          </a:p>
        </p:txBody>
      </p:sp>
    </p:spTree>
    <p:extLst>
      <p:ext uri="{BB962C8B-B14F-4D97-AF65-F5344CB8AC3E}">
        <p14:creationId xmlns:p14="http://schemas.microsoft.com/office/powerpoint/2010/main" val="269323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A269C50-3C47-F9DE-8776-7228F74F80D8}"/>
              </a:ext>
            </a:extLst>
          </p:cNvPr>
          <p:cNvSpPr txBox="1">
            <a:spLocks/>
          </p:cNvSpPr>
          <p:nvPr/>
        </p:nvSpPr>
        <p:spPr>
          <a:xfrm>
            <a:off x="600059" y="507446"/>
            <a:ext cx="11239464" cy="4394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5130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2856" b="1" i="0" u="none" strike="noStrike" kern="2000" cap="none" spc="-10" normalizeH="0" baseline="0">
                <a:ln>
                  <a:noFill/>
                </a:ln>
                <a:gradFill>
                  <a:gsLst>
                    <a:gs pos="83000">
                      <a:schemeClr val="accent6"/>
                    </a:gs>
                    <a:gs pos="100000">
                      <a:schemeClr val="accent6"/>
                    </a:gs>
                  </a:gsLst>
                  <a:lin ang="5400000" scaled="1"/>
                </a:gradFill>
                <a:effectLst/>
                <a:uLnTx/>
                <a:uFillTx/>
                <a:latin typeface="Segoe Pro Display" panose="020B0502040504020203" pitchFamily="34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marL="0" marR="0" lvl="0" indent="0" algn="l" defTabSz="9513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Case Study | </a:t>
            </a:r>
            <a:r>
              <a:rPr lang="en-US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Insurance Company (12,000 users)</a:t>
            </a:r>
            <a:endParaRPr kumimoji="0" lang="en-US" sz="2856" b="0" u="none" strike="noStrike" kern="2000" cap="none" spc="-1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4069F1D-333A-307E-F0DD-EEBA7043DDBA}"/>
              </a:ext>
            </a:extLst>
          </p:cNvPr>
          <p:cNvSpPr txBox="1">
            <a:spLocks/>
          </p:cNvSpPr>
          <p:nvPr/>
        </p:nvSpPr>
        <p:spPr>
          <a:xfrm>
            <a:off x="595915" y="965322"/>
            <a:ext cx="932830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513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2000" b="1" kern="2000" spc="-10" baseline="0" dirty="0">
                <a:gradFill>
                  <a:gsLst>
                    <a:gs pos="125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j-lt"/>
                <a:ea typeface="+mn-ea"/>
                <a:cs typeface="Segoe UI Semibold" panose="020B0702040204020203" pitchFamily="34" charset="0"/>
              </a:defRPr>
            </a:lvl1pPr>
            <a:lvl2pPr marL="466298" marR="0" indent="-233149" algn="l" defTabSz="9513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32" kern="1200" spc="0" baseline="0">
                <a:gradFill>
                  <a:gsLst>
                    <a:gs pos="83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egoe Pro" panose="020B0502040504020203" pitchFamily="34" charset="0"/>
                <a:ea typeface="+mn-ea"/>
                <a:cs typeface="+mn-cs"/>
              </a:defRPr>
            </a:lvl2pPr>
            <a:lvl3pPr marL="670304" marR="0" indent="-204005" algn="l" defTabSz="9513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28" kern="1200" spc="0" baseline="0">
                <a:gradFill>
                  <a:gsLst>
                    <a:gs pos="83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egoe Pro" panose="020B0502040504020203" pitchFamily="34" charset="0"/>
                <a:ea typeface="+mn-ea"/>
                <a:cs typeface="+mn-cs"/>
              </a:defRPr>
            </a:lvl3pPr>
            <a:lvl4pPr marL="859738" marR="0" indent="-184576" algn="l" defTabSz="9513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224" kern="1200" spc="0" baseline="0">
                <a:gradFill>
                  <a:gsLst>
                    <a:gs pos="83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egoe Pro" panose="020B0502040504020203" pitchFamily="34" charset="0"/>
                <a:ea typeface="+mn-ea"/>
                <a:cs typeface="+mn-cs"/>
              </a:defRPr>
            </a:lvl4pPr>
            <a:lvl5pPr marL="1044314" marR="0" indent="-171624" algn="l" defTabSz="9513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020" kern="1200" spc="0" baseline="0">
                <a:gradFill>
                  <a:gsLst>
                    <a:gs pos="83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Segoe Pro" panose="020B0502040504020203" pitchFamily="34" charset="0"/>
                <a:ea typeface="+mn-ea"/>
                <a:cs typeface="+mn-cs"/>
              </a:defRPr>
            </a:lvl5pPr>
            <a:lvl6pPr marL="2616084" indent="-237826" algn="l" defTabSz="9513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1737" indent="-237826" algn="l" defTabSz="9513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7389" indent="-237826" algn="l" defTabSz="9513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3042" indent="-237826" algn="l" defTabSz="9513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513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2000" cap="none" spc="-1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80% less time mitigating SaaS identity risk and reduced IAM costs by $800K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63546D-AC0A-484D-AA2A-8027A621A9B1}"/>
              </a:ext>
            </a:extLst>
          </p:cNvPr>
          <p:cNvSpPr/>
          <p:nvPr/>
        </p:nvSpPr>
        <p:spPr>
          <a:xfrm>
            <a:off x="1052359" y="1950544"/>
            <a:ext cx="5860426" cy="440120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932597">
              <a:spcAft>
                <a:spcPts val="3000"/>
              </a:spcAft>
              <a:defRPr/>
            </a:pPr>
            <a:r>
              <a:rPr lang="en-US" sz="2000">
                <a:ln w="3175">
                  <a:noFill/>
                </a:ln>
                <a:gradFill>
                  <a:gsLst>
                    <a:gs pos="0">
                      <a:srgbClr val="282828"/>
                    </a:gs>
                    <a:gs pos="100000">
                      <a:srgbClr val="282828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Migrated from Okta to Azure Active Directory</a:t>
            </a:r>
          </a:p>
          <a:p>
            <a:pPr defTabSz="932597">
              <a:spcAft>
                <a:spcPts val="3000"/>
              </a:spcAft>
              <a:defRPr/>
            </a:pPr>
            <a:r>
              <a:rPr lang="en-US" sz="2000">
                <a:ln w="3175">
                  <a:noFill/>
                </a:ln>
                <a:gradFill>
                  <a:gsLst>
                    <a:gs pos="0">
                      <a:srgbClr val="282828"/>
                    </a:gs>
                    <a:gs pos="100000">
                      <a:srgbClr val="282828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Leveraged existing AAD capabilities for single sign-on (SSO) and multi-factor authentication (MFA)</a:t>
            </a:r>
          </a:p>
          <a:p>
            <a:pPr defTabSz="932597">
              <a:spcAft>
                <a:spcPts val="3000"/>
              </a:spcAft>
              <a:defRPr/>
            </a:pPr>
            <a:r>
              <a:rPr lang="en-US" sz="2000">
                <a:ln w="3175">
                  <a:noFill/>
                </a:ln>
                <a:gradFill>
                  <a:gsLst>
                    <a:gs pos="0">
                      <a:srgbClr val="282828"/>
                    </a:gs>
                    <a:gs pos="100000">
                      <a:srgbClr val="282828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Deployed Grip and extended SSO/MFA coverage to unmanaged apps consuming corporate identities</a:t>
            </a:r>
          </a:p>
          <a:p>
            <a:pPr defTabSz="932597">
              <a:spcAft>
                <a:spcPts val="3000"/>
              </a:spcAft>
              <a:defRPr/>
            </a:pPr>
            <a:r>
              <a:rPr lang="en-US" sz="2000">
                <a:ln w="3175">
                  <a:noFill/>
                </a:ln>
                <a:gradFill>
                  <a:gsLst>
                    <a:gs pos="0">
                      <a:srgbClr val="282828"/>
                    </a:gs>
                    <a:gs pos="100000">
                      <a:srgbClr val="282828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Closed security gap for SaaS access and identity risk, including dangling access, offboarding, and faster integration for identities from M&amp;A activity</a:t>
            </a:r>
          </a:p>
          <a:p>
            <a:pPr defTabSz="932597">
              <a:spcAft>
                <a:spcPts val="3000"/>
              </a:spcAft>
              <a:defRPr/>
            </a:pPr>
            <a:r>
              <a:rPr lang="en-US" sz="2000">
                <a:ln w="3175">
                  <a:noFill/>
                </a:ln>
                <a:gradFill>
                  <a:gsLst>
                    <a:gs pos="0">
                      <a:srgbClr val="282828"/>
                    </a:gs>
                    <a:gs pos="100000">
                      <a:srgbClr val="282828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Removed $800K annual spend with Okta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68B7D1B-F522-ED38-C02F-1B619A78CD62}"/>
              </a:ext>
            </a:extLst>
          </p:cNvPr>
          <p:cNvGrpSpPr/>
          <p:nvPr/>
        </p:nvGrpSpPr>
        <p:grpSpPr>
          <a:xfrm>
            <a:off x="8689135" y="1601735"/>
            <a:ext cx="2118534" cy="4884982"/>
            <a:chOff x="4146264" y="10514830"/>
            <a:chExt cx="2921003" cy="6735335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F2433002-D97E-0063-009A-F0C7162084BD}"/>
                </a:ext>
              </a:extLst>
            </p:cNvPr>
            <p:cNvGrpSpPr/>
            <p:nvPr/>
          </p:nvGrpSpPr>
          <p:grpSpPr>
            <a:xfrm>
              <a:off x="4146264" y="10514830"/>
              <a:ext cx="2921003" cy="6735335"/>
              <a:chOff x="4138024" y="10248413"/>
              <a:chExt cx="2921003" cy="6735335"/>
            </a:xfrm>
          </p:grpSpPr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01F3E8E0-FFE5-180A-13FF-73BFA96CB5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9809" y="11622345"/>
                <a:ext cx="10237" cy="3957562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headEnd type="none"/>
                <a:tailEnd type="none"/>
              </a:ln>
              <a:effectLst/>
            </p:spPr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42477BDA-4204-705D-0586-0BFC2E14B2E5}"/>
                  </a:ext>
                </a:extLst>
              </p:cNvPr>
              <p:cNvSpPr txBox="1"/>
              <p:nvPr/>
            </p:nvSpPr>
            <p:spPr>
              <a:xfrm>
                <a:off x="4835178" y="16795185"/>
                <a:ext cx="1569851" cy="188563"/>
              </a:xfrm>
              <a:prstGeom prst="rect">
                <a:avLst/>
              </a:prstGeom>
              <a:noFill/>
            </p:spPr>
            <p:txBody>
              <a:bodyPr wrap="square" lIns="121770" tIns="0" rIns="0" bIns="0" rtlCol="0" anchor="ctr" anchorCtr="0">
                <a:spAutoFit/>
              </a:bodyPr>
              <a:lstStyle/>
              <a:p>
                <a:pPr marL="0" marR="0" lvl="0" indent="0" algn="ctr" defTabSz="1242156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32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Identities</a:t>
                </a: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4C73AF46-25C8-5113-9CEB-78FDDF436803}"/>
                  </a:ext>
                </a:extLst>
              </p:cNvPr>
              <p:cNvSpPr/>
              <p:nvPr/>
            </p:nvSpPr>
            <p:spPr bwMode="auto">
              <a:xfrm>
                <a:off x="5135918" y="15579896"/>
                <a:ext cx="1048245" cy="104824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>
                <a:outerShdw blurRad="254000" dist="50800" dir="2700000" algn="ctr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0" tIns="63323" rIns="0" bIns="63323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6602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2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6DEADA29-FD9F-D6F4-437C-999F65B71434}"/>
                  </a:ext>
                </a:extLst>
              </p:cNvPr>
              <p:cNvGrpSpPr/>
              <p:nvPr/>
            </p:nvGrpSpPr>
            <p:grpSpPr>
              <a:xfrm>
                <a:off x="4343530" y="10248413"/>
                <a:ext cx="2552274" cy="1406400"/>
                <a:chOff x="7801552" y="1862809"/>
                <a:chExt cx="1464488" cy="806987"/>
              </a:xfrm>
            </p:grpSpPr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CE2FE326-8912-AAE8-9105-E9D91B9EFA15}"/>
                    </a:ext>
                  </a:extLst>
                </p:cNvPr>
                <p:cNvSpPr/>
                <p:nvPr/>
              </p:nvSpPr>
              <p:spPr bwMode="auto">
                <a:xfrm>
                  <a:off x="8256222" y="2068318"/>
                  <a:ext cx="601480" cy="60147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>
                  <a:outerShdw blurRad="254000" dist="50800" dir="2700000" algn="ctr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vert="horz" wrap="square" lIns="0" tIns="63323" rIns="0" bIns="63323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126602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32" b="1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3242F480-3CCE-34BB-A5C4-0C2C21D5DD7C}"/>
                    </a:ext>
                  </a:extLst>
                </p:cNvPr>
                <p:cNvSpPr txBox="1"/>
                <p:nvPr/>
              </p:nvSpPr>
              <p:spPr>
                <a:xfrm>
                  <a:off x="7801552" y="1862809"/>
                  <a:ext cx="1464488" cy="108197"/>
                </a:xfrm>
                <a:prstGeom prst="rect">
                  <a:avLst/>
                </a:prstGeom>
                <a:noFill/>
              </p:spPr>
              <p:txBody>
                <a:bodyPr wrap="square" lIns="121770" tIns="0" rIns="0" bIns="0" rtlCol="0" anchor="ctr" anchorCtr="0">
                  <a:spAutoFit/>
                </a:bodyPr>
                <a:lstStyle/>
                <a:p>
                  <a:pPr marL="0" marR="0" lvl="0" indent="0" algn="ctr" defTabSz="1242156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32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cs typeface="Segoe UI" panose="020B0502040204020203" pitchFamily="34" charset="0"/>
                    </a:rPr>
                    <a:t>Enterprise SaaS Layer</a:t>
                  </a:r>
                </a:p>
              </p:txBody>
            </p:sp>
          </p:grpSp>
          <p:sp>
            <p:nvSpPr>
              <p:cNvPr id="152" name="Freeform 163">
                <a:extLst>
                  <a:ext uri="{FF2B5EF4-FFF2-40B4-BE49-F238E27FC236}">
                    <a16:creationId xmlns:a16="http://schemas.microsoft.com/office/drawing/2014/main" id="{2480041D-5AF7-2BEB-7DDB-918073985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5850" y="10957082"/>
                <a:ext cx="648389" cy="347206"/>
              </a:xfrm>
              <a:custGeom>
                <a:avLst/>
                <a:gdLst>
                  <a:gd name="T0" fmla="*/ 270 w 313"/>
                  <a:gd name="T1" fmla="*/ 60 h 172"/>
                  <a:gd name="T2" fmla="*/ 270 w 313"/>
                  <a:gd name="T3" fmla="*/ 60 h 172"/>
                  <a:gd name="T4" fmla="*/ 260 w 313"/>
                  <a:gd name="T5" fmla="*/ 43 h 172"/>
                  <a:gd name="T6" fmla="*/ 243 w 313"/>
                  <a:gd name="T7" fmla="*/ 31 h 172"/>
                  <a:gd name="T8" fmla="*/ 207 w 313"/>
                  <a:gd name="T9" fmla="*/ 29 h 172"/>
                  <a:gd name="T10" fmla="*/ 193 w 313"/>
                  <a:gd name="T11" fmla="*/ 34 h 172"/>
                  <a:gd name="T12" fmla="*/ 187 w 313"/>
                  <a:gd name="T13" fmla="*/ 37 h 172"/>
                  <a:gd name="T14" fmla="*/ 183 w 313"/>
                  <a:gd name="T15" fmla="*/ 31 h 172"/>
                  <a:gd name="T16" fmla="*/ 159 w 313"/>
                  <a:gd name="T17" fmla="*/ 8 h 172"/>
                  <a:gd name="T18" fmla="*/ 127 w 313"/>
                  <a:gd name="T19" fmla="*/ 0 h 172"/>
                  <a:gd name="T20" fmla="*/ 108 w 313"/>
                  <a:gd name="T21" fmla="*/ 3 h 172"/>
                  <a:gd name="T22" fmla="*/ 89 w 313"/>
                  <a:gd name="T23" fmla="*/ 11 h 172"/>
                  <a:gd name="T24" fmla="*/ 74 w 313"/>
                  <a:gd name="T25" fmla="*/ 25 h 172"/>
                  <a:gd name="T26" fmla="*/ 63 w 313"/>
                  <a:gd name="T27" fmla="*/ 44 h 172"/>
                  <a:gd name="T28" fmla="*/ 58 w 313"/>
                  <a:gd name="T29" fmla="*/ 65 h 172"/>
                  <a:gd name="T30" fmla="*/ 58 w 313"/>
                  <a:gd name="T31" fmla="*/ 71 h 172"/>
                  <a:gd name="T32" fmla="*/ 51 w 313"/>
                  <a:gd name="T33" fmla="*/ 72 h 172"/>
                  <a:gd name="T34" fmla="*/ 31 w 313"/>
                  <a:gd name="T35" fmla="*/ 75 h 172"/>
                  <a:gd name="T36" fmla="*/ 15 w 313"/>
                  <a:gd name="T37" fmla="*/ 85 h 172"/>
                  <a:gd name="T38" fmla="*/ 4 w 313"/>
                  <a:gd name="T39" fmla="*/ 99 h 172"/>
                  <a:gd name="T40" fmla="*/ 0 w 313"/>
                  <a:gd name="T41" fmla="*/ 118 h 172"/>
                  <a:gd name="T42" fmla="*/ 4 w 313"/>
                  <a:gd name="T43" fmla="*/ 141 h 172"/>
                  <a:gd name="T44" fmla="*/ 14 w 313"/>
                  <a:gd name="T45" fmla="*/ 158 h 172"/>
                  <a:gd name="T46" fmla="*/ 30 w 313"/>
                  <a:gd name="T47" fmla="*/ 168 h 172"/>
                  <a:gd name="T48" fmla="*/ 53 w 313"/>
                  <a:gd name="T49" fmla="*/ 172 h 172"/>
                  <a:gd name="T50" fmla="*/ 279 w 313"/>
                  <a:gd name="T51" fmla="*/ 172 h 172"/>
                  <a:gd name="T52" fmla="*/ 292 w 313"/>
                  <a:gd name="T53" fmla="*/ 169 h 172"/>
                  <a:gd name="T54" fmla="*/ 303 w 313"/>
                  <a:gd name="T55" fmla="*/ 160 h 172"/>
                  <a:gd name="T56" fmla="*/ 311 w 313"/>
                  <a:gd name="T57" fmla="*/ 147 h 172"/>
                  <a:gd name="T58" fmla="*/ 313 w 313"/>
                  <a:gd name="T59" fmla="*/ 133 h 172"/>
                  <a:gd name="T60" fmla="*/ 311 w 313"/>
                  <a:gd name="T61" fmla="*/ 119 h 172"/>
                  <a:gd name="T62" fmla="*/ 304 w 313"/>
                  <a:gd name="T63" fmla="*/ 107 h 172"/>
                  <a:gd name="T64" fmla="*/ 294 w 313"/>
                  <a:gd name="T65" fmla="*/ 98 h 172"/>
                  <a:gd name="T66" fmla="*/ 281 w 313"/>
                  <a:gd name="T67" fmla="*/ 94 h 172"/>
                  <a:gd name="T68" fmla="*/ 273 w 313"/>
                  <a:gd name="T69" fmla="*/ 94 h 172"/>
                  <a:gd name="T70" fmla="*/ 274 w 313"/>
                  <a:gd name="T71" fmla="*/ 82 h 172"/>
                  <a:gd name="T72" fmla="*/ 270 w 313"/>
                  <a:gd name="T73" fmla="*/ 6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172">
                    <a:moveTo>
                      <a:pt x="270" y="60"/>
                    </a:moveTo>
                    <a:lnTo>
                      <a:pt x="270" y="60"/>
                    </a:lnTo>
                    <a:cubicBezTo>
                      <a:pt x="268" y="53"/>
                      <a:pt x="264" y="47"/>
                      <a:pt x="260" y="43"/>
                    </a:cubicBezTo>
                    <a:cubicBezTo>
                      <a:pt x="255" y="38"/>
                      <a:pt x="250" y="34"/>
                      <a:pt x="243" y="31"/>
                    </a:cubicBezTo>
                    <a:cubicBezTo>
                      <a:pt x="233" y="27"/>
                      <a:pt x="222" y="25"/>
                      <a:pt x="207" y="29"/>
                    </a:cubicBezTo>
                    <a:cubicBezTo>
                      <a:pt x="201" y="30"/>
                      <a:pt x="197" y="32"/>
                      <a:pt x="193" y="34"/>
                    </a:cubicBezTo>
                    <a:lnTo>
                      <a:pt x="187" y="37"/>
                    </a:lnTo>
                    <a:lnTo>
                      <a:pt x="183" y="31"/>
                    </a:lnTo>
                    <a:cubicBezTo>
                      <a:pt x="176" y="21"/>
                      <a:pt x="168" y="14"/>
                      <a:pt x="159" y="8"/>
                    </a:cubicBezTo>
                    <a:cubicBezTo>
                      <a:pt x="150" y="3"/>
                      <a:pt x="139" y="0"/>
                      <a:pt x="127" y="0"/>
                    </a:cubicBezTo>
                    <a:cubicBezTo>
                      <a:pt x="121" y="0"/>
                      <a:pt x="114" y="1"/>
                      <a:pt x="108" y="3"/>
                    </a:cubicBezTo>
                    <a:cubicBezTo>
                      <a:pt x="101" y="4"/>
                      <a:pt x="94" y="7"/>
                      <a:pt x="89" y="11"/>
                    </a:cubicBezTo>
                    <a:cubicBezTo>
                      <a:pt x="83" y="15"/>
                      <a:pt x="78" y="20"/>
                      <a:pt x="74" y="25"/>
                    </a:cubicBezTo>
                    <a:cubicBezTo>
                      <a:pt x="69" y="31"/>
                      <a:pt x="66" y="37"/>
                      <a:pt x="63" y="44"/>
                    </a:cubicBezTo>
                    <a:cubicBezTo>
                      <a:pt x="60" y="50"/>
                      <a:pt x="59" y="57"/>
                      <a:pt x="58" y="65"/>
                    </a:cubicBezTo>
                    <a:lnTo>
                      <a:pt x="58" y="71"/>
                    </a:lnTo>
                    <a:lnTo>
                      <a:pt x="51" y="72"/>
                    </a:lnTo>
                    <a:cubicBezTo>
                      <a:pt x="44" y="72"/>
                      <a:pt x="37" y="73"/>
                      <a:pt x="31" y="75"/>
                    </a:cubicBezTo>
                    <a:cubicBezTo>
                      <a:pt x="25" y="77"/>
                      <a:pt x="20" y="81"/>
                      <a:pt x="15" y="85"/>
                    </a:cubicBezTo>
                    <a:cubicBezTo>
                      <a:pt x="11" y="89"/>
                      <a:pt x="7" y="93"/>
                      <a:pt x="4" y="99"/>
                    </a:cubicBezTo>
                    <a:cubicBezTo>
                      <a:pt x="2" y="104"/>
                      <a:pt x="0" y="111"/>
                      <a:pt x="0" y="118"/>
                    </a:cubicBezTo>
                    <a:cubicBezTo>
                      <a:pt x="0" y="127"/>
                      <a:pt x="2" y="134"/>
                      <a:pt x="4" y="141"/>
                    </a:cubicBezTo>
                    <a:cubicBezTo>
                      <a:pt x="6" y="147"/>
                      <a:pt x="10" y="153"/>
                      <a:pt x="14" y="158"/>
                    </a:cubicBezTo>
                    <a:cubicBezTo>
                      <a:pt x="18" y="162"/>
                      <a:pt x="24" y="166"/>
                      <a:pt x="30" y="168"/>
                    </a:cubicBezTo>
                    <a:cubicBezTo>
                      <a:pt x="37" y="171"/>
                      <a:pt x="44" y="172"/>
                      <a:pt x="53" y="172"/>
                    </a:cubicBezTo>
                    <a:lnTo>
                      <a:pt x="279" y="172"/>
                    </a:lnTo>
                    <a:cubicBezTo>
                      <a:pt x="284" y="172"/>
                      <a:pt x="288" y="171"/>
                      <a:pt x="292" y="169"/>
                    </a:cubicBezTo>
                    <a:cubicBezTo>
                      <a:pt x="296" y="166"/>
                      <a:pt x="300" y="164"/>
                      <a:pt x="303" y="160"/>
                    </a:cubicBezTo>
                    <a:cubicBezTo>
                      <a:pt x="306" y="156"/>
                      <a:pt x="309" y="152"/>
                      <a:pt x="311" y="147"/>
                    </a:cubicBezTo>
                    <a:cubicBezTo>
                      <a:pt x="312" y="143"/>
                      <a:pt x="313" y="138"/>
                      <a:pt x="313" y="133"/>
                    </a:cubicBezTo>
                    <a:cubicBezTo>
                      <a:pt x="313" y="128"/>
                      <a:pt x="312" y="123"/>
                      <a:pt x="311" y="119"/>
                    </a:cubicBezTo>
                    <a:cubicBezTo>
                      <a:pt x="309" y="114"/>
                      <a:pt x="307" y="110"/>
                      <a:pt x="304" y="107"/>
                    </a:cubicBezTo>
                    <a:cubicBezTo>
                      <a:pt x="302" y="103"/>
                      <a:pt x="298" y="100"/>
                      <a:pt x="294" y="98"/>
                    </a:cubicBezTo>
                    <a:cubicBezTo>
                      <a:pt x="290" y="96"/>
                      <a:pt x="286" y="95"/>
                      <a:pt x="281" y="94"/>
                    </a:cubicBezTo>
                    <a:lnTo>
                      <a:pt x="273" y="94"/>
                    </a:lnTo>
                    <a:lnTo>
                      <a:pt x="274" y="82"/>
                    </a:lnTo>
                    <a:cubicBezTo>
                      <a:pt x="274" y="74"/>
                      <a:pt x="273" y="67"/>
                      <a:pt x="270" y="60"/>
                    </a:cubicBezTo>
                    <a:close/>
                  </a:path>
                </a:pathLst>
              </a:custGeom>
              <a:solidFill>
                <a:srgbClr val="4F81B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43231" tIns="71617" rIns="143231" bIns="7161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45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2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B0E107C9-1672-78AE-7FDE-0ADC292E5D6E}"/>
                  </a:ext>
                </a:extLst>
              </p:cNvPr>
              <p:cNvGrpSpPr/>
              <p:nvPr/>
            </p:nvGrpSpPr>
            <p:grpSpPr>
              <a:xfrm>
                <a:off x="4404722" y="11924580"/>
                <a:ext cx="635477" cy="847346"/>
                <a:chOff x="8560339" y="3049975"/>
                <a:chExt cx="1530547" cy="2040831"/>
              </a:xfrm>
            </p:grpSpPr>
            <p:sp>
              <p:nvSpPr>
                <p:cNvPr id="196" name="Freeform 5">
                  <a:extLst>
                    <a:ext uri="{FF2B5EF4-FFF2-40B4-BE49-F238E27FC236}">
                      <a16:creationId xmlns:a16="http://schemas.microsoft.com/office/drawing/2014/main" id="{7DFEEE06-ECF7-16EE-8E78-01772B9160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60339" y="3068022"/>
                  <a:ext cx="1530547" cy="2022784"/>
                </a:xfrm>
                <a:custGeom>
                  <a:avLst/>
                  <a:gdLst>
                    <a:gd name="T0" fmla="*/ 230 w 320"/>
                    <a:gd name="T1" fmla="*/ 289 h 425"/>
                    <a:gd name="T2" fmla="*/ 230 w 320"/>
                    <a:gd name="T3" fmla="*/ 289 h 425"/>
                    <a:gd name="T4" fmla="*/ 179 w 320"/>
                    <a:gd name="T5" fmla="*/ 225 h 425"/>
                    <a:gd name="T6" fmla="*/ 179 w 320"/>
                    <a:gd name="T7" fmla="*/ 198 h 425"/>
                    <a:gd name="T8" fmla="*/ 256 w 320"/>
                    <a:gd name="T9" fmla="*/ 289 h 425"/>
                    <a:gd name="T10" fmla="*/ 230 w 320"/>
                    <a:gd name="T11" fmla="*/ 289 h 425"/>
                    <a:gd name="T12" fmla="*/ 164 w 320"/>
                    <a:gd name="T13" fmla="*/ 382 h 425"/>
                    <a:gd name="T14" fmla="*/ 164 w 320"/>
                    <a:gd name="T15" fmla="*/ 382 h 425"/>
                    <a:gd name="T16" fmla="*/ 71 w 320"/>
                    <a:gd name="T17" fmla="*/ 289 h 425"/>
                    <a:gd name="T18" fmla="*/ 152 w 320"/>
                    <a:gd name="T19" fmla="*/ 198 h 425"/>
                    <a:gd name="T20" fmla="*/ 152 w 320"/>
                    <a:gd name="T21" fmla="*/ 225 h 425"/>
                    <a:gd name="T22" fmla="*/ 98 w 320"/>
                    <a:gd name="T23" fmla="*/ 289 h 425"/>
                    <a:gd name="T24" fmla="*/ 164 w 320"/>
                    <a:gd name="T25" fmla="*/ 355 h 425"/>
                    <a:gd name="T26" fmla="*/ 164 w 320"/>
                    <a:gd name="T27" fmla="*/ 382 h 425"/>
                    <a:gd name="T28" fmla="*/ 54 w 320"/>
                    <a:gd name="T29" fmla="*/ 158 h 425"/>
                    <a:gd name="T30" fmla="*/ 54 w 320"/>
                    <a:gd name="T31" fmla="*/ 158 h 425"/>
                    <a:gd name="T32" fmla="*/ 28 w 320"/>
                    <a:gd name="T33" fmla="*/ 158 h 425"/>
                    <a:gd name="T34" fmla="*/ 28 w 320"/>
                    <a:gd name="T35" fmla="*/ 132 h 425"/>
                    <a:gd name="T36" fmla="*/ 54 w 320"/>
                    <a:gd name="T37" fmla="*/ 132 h 425"/>
                    <a:gd name="T38" fmla="*/ 54 w 320"/>
                    <a:gd name="T39" fmla="*/ 158 h 425"/>
                    <a:gd name="T40" fmla="*/ 54 w 320"/>
                    <a:gd name="T41" fmla="*/ 206 h 425"/>
                    <a:gd name="T42" fmla="*/ 54 w 320"/>
                    <a:gd name="T43" fmla="*/ 206 h 425"/>
                    <a:gd name="T44" fmla="*/ 28 w 320"/>
                    <a:gd name="T45" fmla="*/ 206 h 425"/>
                    <a:gd name="T46" fmla="*/ 28 w 320"/>
                    <a:gd name="T47" fmla="*/ 180 h 425"/>
                    <a:gd name="T48" fmla="*/ 54 w 320"/>
                    <a:gd name="T49" fmla="*/ 180 h 425"/>
                    <a:gd name="T50" fmla="*/ 54 w 320"/>
                    <a:gd name="T51" fmla="*/ 206 h 425"/>
                    <a:gd name="T52" fmla="*/ 320 w 320"/>
                    <a:gd name="T53" fmla="*/ 132 h 425"/>
                    <a:gd name="T54" fmla="*/ 320 w 320"/>
                    <a:gd name="T55" fmla="*/ 132 h 425"/>
                    <a:gd name="T56" fmla="*/ 186 w 320"/>
                    <a:gd name="T57" fmla="*/ 132 h 425"/>
                    <a:gd name="T58" fmla="*/ 186 w 320"/>
                    <a:gd name="T59" fmla="*/ 0 h 425"/>
                    <a:gd name="T60" fmla="*/ 0 w 320"/>
                    <a:gd name="T61" fmla="*/ 0 h 425"/>
                    <a:gd name="T62" fmla="*/ 0 w 320"/>
                    <a:gd name="T63" fmla="*/ 425 h 425"/>
                    <a:gd name="T64" fmla="*/ 320 w 320"/>
                    <a:gd name="T65" fmla="*/ 425 h 425"/>
                    <a:gd name="T66" fmla="*/ 320 w 320"/>
                    <a:gd name="T67" fmla="*/ 132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20" h="425">
                      <a:moveTo>
                        <a:pt x="230" y="289"/>
                      </a:moveTo>
                      <a:lnTo>
                        <a:pt x="230" y="289"/>
                      </a:lnTo>
                      <a:cubicBezTo>
                        <a:pt x="230" y="258"/>
                        <a:pt x="208" y="232"/>
                        <a:pt x="179" y="225"/>
                      </a:cubicBezTo>
                      <a:lnTo>
                        <a:pt x="179" y="198"/>
                      </a:lnTo>
                      <a:cubicBezTo>
                        <a:pt x="223" y="205"/>
                        <a:pt x="256" y="243"/>
                        <a:pt x="256" y="289"/>
                      </a:cubicBezTo>
                      <a:lnTo>
                        <a:pt x="230" y="289"/>
                      </a:lnTo>
                      <a:close/>
                      <a:moveTo>
                        <a:pt x="164" y="382"/>
                      </a:moveTo>
                      <a:lnTo>
                        <a:pt x="164" y="382"/>
                      </a:lnTo>
                      <a:cubicBezTo>
                        <a:pt x="113" y="382"/>
                        <a:pt x="71" y="340"/>
                        <a:pt x="71" y="289"/>
                      </a:cubicBezTo>
                      <a:cubicBezTo>
                        <a:pt x="71" y="242"/>
                        <a:pt x="107" y="204"/>
                        <a:pt x="152" y="198"/>
                      </a:cubicBezTo>
                      <a:lnTo>
                        <a:pt x="152" y="225"/>
                      </a:lnTo>
                      <a:cubicBezTo>
                        <a:pt x="121" y="230"/>
                        <a:pt x="98" y="257"/>
                        <a:pt x="98" y="289"/>
                      </a:cubicBezTo>
                      <a:cubicBezTo>
                        <a:pt x="98" y="326"/>
                        <a:pt x="128" y="355"/>
                        <a:pt x="164" y="355"/>
                      </a:cubicBezTo>
                      <a:lnTo>
                        <a:pt x="164" y="382"/>
                      </a:lnTo>
                      <a:close/>
                      <a:moveTo>
                        <a:pt x="54" y="158"/>
                      </a:moveTo>
                      <a:lnTo>
                        <a:pt x="54" y="158"/>
                      </a:lnTo>
                      <a:lnTo>
                        <a:pt x="28" y="158"/>
                      </a:lnTo>
                      <a:lnTo>
                        <a:pt x="28" y="132"/>
                      </a:lnTo>
                      <a:lnTo>
                        <a:pt x="54" y="132"/>
                      </a:lnTo>
                      <a:lnTo>
                        <a:pt x="54" y="158"/>
                      </a:lnTo>
                      <a:close/>
                      <a:moveTo>
                        <a:pt x="54" y="206"/>
                      </a:moveTo>
                      <a:lnTo>
                        <a:pt x="54" y="206"/>
                      </a:lnTo>
                      <a:lnTo>
                        <a:pt x="28" y="206"/>
                      </a:lnTo>
                      <a:lnTo>
                        <a:pt x="28" y="180"/>
                      </a:lnTo>
                      <a:lnTo>
                        <a:pt x="54" y="180"/>
                      </a:lnTo>
                      <a:lnTo>
                        <a:pt x="54" y="206"/>
                      </a:lnTo>
                      <a:close/>
                      <a:moveTo>
                        <a:pt x="320" y="132"/>
                      </a:moveTo>
                      <a:lnTo>
                        <a:pt x="320" y="132"/>
                      </a:lnTo>
                      <a:lnTo>
                        <a:pt x="186" y="132"/>
                      </a:lnTo>
                      <a:lnTo>
                        <a:pt x="186" y="0"/>
                      </a:lnTo>
                      <a:lnTo>
                        <a:pt x="0" y="0"/>
                      </a:lnTo>
                      <a:lnTo>
                        <a:pt x="0" y="425"/>
                      </a:lnTo>
                      <a:lnTo>
                        <a:pt x="320" y="425"/>
                      </a:lnTo>
                      <a:lnTo>
                        <a:pt x="320" y="13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770" tIns="60885" rIns="121770" bIns="6088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4215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32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97" name="Freeform 6">
                  <a:extLst>
                    <a:ext uri="{FF2B5EF4-FFF2-40B4-BE49-F238E27FC236}">
                      <a16:creationId xmlns:a16="http://schemas.microsoft.com/office/drawing/2014/main" id="{9BF965FD-43FC-A19C-5B0E-6889C4364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5576" y="3049975"/>
                  <a:ext cx="515310" cy="499928"/>
                </a:xfrm>
                <a:custGeom>
                  <a:avLst/>
                  <a:gdLst>
                    <a:gd name="T0" fmla="*/ 0 w 107"/>
                    <a:gd name="T1" fmla="*/ 106 h 106"/>
                    <a:gd name="T2" fmla="*/ 0 w 107"/>
                    <a:gd name="T3" fmla="*/ 106 h 106"/>
                    <a:gd name="T4" fmla="*/ 107 w 107"/>
                    <a:gd name="T5" fmla="*/ 106 h 106"/>
                    <a:gd name="T6" fmla="*/ 0 w 107"/>
                    <a:gd name="T7" fmla="*/ 0 h 106"/>
                    <a:gd name="T8" fmla="*/ 0 w 107"/>
                    <a:gd name="T9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106">
                      <a:moveTo>
                        <a:pt x="0" y="106"/>
                      </a:moveTo>
                      <a:lnTo>
                        <a:pt x="0" y="106"/>
                      </a:lnTo>
                      <a:lnTo>
                        <a:pt x="107" y="106"/>
                      </a:lnTo>
                      <a:lnTo>
                        <a:pt x="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770" tIns="60885" rIns="121770" bIns="6088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4215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32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154" name="Freeform 6">
                <a:extLst>
                  <a:ext uri="{FF2B5EF4-FFF2-40B4-BE49-F238E27FC236}">
                    <a16:creationId xmlns:a16="http://schemas.microsoft.com/office/drawing/2014/main" id="{BA1D785D-878C-E253-E16C-2035FCCCE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453" y="13033079"/>
                <a:ext cx="467229" cy="453282"/>
              </a:xfrm>
              <a:custGeom>
                <a:avLst/>
                <a:gdLst>
                  <a:gd name="T0" fmla="*/ 0 w 107"/>
                  <a:gd name="T1" fmla="*/ 106 h 106"/>
                  <a:gd name="T2" fmla="*/ 0 w 107"/>
                  <a:gd name="T3" fmla="*/ 106 h 106"/>
                  <a:gd name="T4" fmla="*/ 107 w 107"/>
                  <a:gd name="T5" fmla="*/ 106 h 106"/>
                  <a:gd name="T6" fmla="*/ 0 w 107"/>
                  <a:gd name="T7" fmla="*/ 0 h 106"/>
                  <a:gd name="T8" fmla="*/ 0 w 107"/>
                  <a:gd name="T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6">
                    <a:moveTo>
                      <a:pt x="0" y="106"/>
                    </a:moveTo>
                    <a:lnTo>
                      <a:pt x="0" y="106"/>
                    </a:lnTo>
                    <a:lnTo>
                      <a:pt x="107" y="106"/>
                    </a:lnTo>
                    <a:lnTo>
                      <a:pt x="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9BBB59">
                  <a:lumMod val="40000"/>
                  <a:lumOff val="6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770" tIns="60885" rIns="121770" bIns="6088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42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2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E91D3F67-1031-E240-2D45-11D016AC751F}"/>
                  </a:ext>
                </a:extLst>
              </p:cNvPr>
              <p:cNvSpPr/>
              <p:nvPr/>
            </p:nvSpPr>
            <p:spPr bwMode="auto">
              <a:xfrm>
                <a:off x="4796900" y="12649698"/>
                <a:ext cx="1658754" cy="2123863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9525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243539" tIns="194831" rIns="243539" bIns="19483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41797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2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F598BDCF-4ED9-FF35-E450-FC1B33521941}"/>
                  </a:ext>
                </a:extLst>
              </p:cNvPr>
              <p:cNvGrpSpPr/>
              <p:nvPr/>
            </p:nvGrpSpPr>
            <p:grpSpPr>
              <a:xfrm>
                <a:off x="6444402" y="10798725"/>
                <a:ext cx="614625" cy="827169"/>
                <a:chOff x="8420018" y="-2234149"/>
                <a:chExt cx="1530547" cy="2059827"/>
              </a:xfrm>
            </p:grpSpPr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AB2F27A2-727F-0878-727E-85CE5C178549}"/>
                    </a:ext>
                  </a:extLst>
                </p:cNvPr>
                <p:cNvSpPr/>
                <p:nvPr/>
              </p:nvSpPr>
              <p:spPr bwMode="auto">
                <a:xfrm>
                  <a:off x="8474441" y="-1604740"/>
                  <a:ext cx="1473912" cy="1430418"/>
                </a:xfrm>
                <a:prstGeom prst="rect">
                  <a:avLst/>
                </a:prstGeom>
                <a:solidFill>
                  <a:srgbClr val="D9D9D9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770" tIns="60885" rIns="121770" bIns="6088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4215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32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94" name="Freeform 5">
                  <a:extLst>
                    <a:ext uri="{FF2B5EF4-FFF2-40B4-BE49-F238E27FC236}">
                      <a16:creationId xmlns:a16="http://schemas.microsoft.com/office/drawing/2014/main" id="{FAD8F8F6-09FA-E27D-FBB7-FD45017A0F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20018" y="-2199530"/>
                  <a:ext cx="1530547" cy="2022782"/>
                </a:xfrm>
                <a:custGeom>
                  <a:avLst/>
                  <a:gdLst>
                    <a:gd name="T0" fmla="*/ 230 w 320"/>
                    <a:gd name="T1" fmla="*/ 289 h 425"/>
                    <a:gd name="T2" fmla="*/ 230 w 320"/>
                    <a:gd name="T3" fmla="*/ 289 h 425"/>
                    <a:gd name="T4" fmla="*/ 179 w 320"/>
                    <a:gd name="T5" fmla="*/ 225 h 425"/>
                    <a:gd name="T6" fmla="*/ 179 w 320"/>
                    <a:gd name="T7" fmla="*/ 198 h 425"/>
                    <a:gd name="T8" fmla="*/ 256 w 320"/>
                    <a:gd name="T9" fmla="*/ 289 h 425"/>
                    <a:gd name="T10" fmla="*/ 230 w 320"/>
                    <a:gd name="T11" fmla="*/ 289 h 425"/>
                    <a:gd name="T12" fmla="*/ 164 w 320"/>
                    <a:gd name="T13" fmla="*/ 382 h 425"/>
                    <a:gd name="T14" fmla="*/ 164 w 320"/>
                    <a:gd name="T15" fmla="*/ 382 h 425"/>
                    <a:gd name="T16" fmla="*/ 71 w 320"/>
                    <a:gd name="T17" fmla="*/ 289 h 425"/>
                    <a:gd name="T18" fmla="*/ 152 w 320"/>
                    <a:gd name="T19" fmla="*/ 198 h 425"/>
                    <a:gd name="T20" fmla="*/ 152 w 320"/>
                    <a:gd name="T21" fmla="*/ 225 h 425"/>
                    <a:gd name="T22" fmla="*/ 98 w 320"/>
                    <a:gd name="T23" fmla="*/ 289 h 425"/>
                    <a:gd name="T24" fmla="*/ 164 w 320"/>
                    <a:gd name="T25" fmla="*/ 355 h 425"/>
                    <a:gd name="T26" fmla="*/ 164 w 320"/>
                    <a:gd name="T27" fmla="*/ 382 h 425"/>
                    <a:gd name="T28" fmla="*/ 54 w 320"/>
                    <a:gd name="T29" fmla="*/ 158 h 425"/>
                    <a:gd name="T30" fmla="*/ 54 w 320"/>
                    <a:gd name="T31" fmla="*/ 158 h 425"/>
                    <a:gd name="T32" fmla="*/ 28 w 320"/>
                    <a:gd name="T33" fmla="*/ 158 h 425"/>
                    <a:gd name="T34" fmla="*/ 28 w 320"/>
                    <a:gd name="T35" fmla="*/ 132 h 425"/>
                    <a:gd name="T36" fmla="*/ 54 w 320"/>
                    <a:gd name="T37" fmla="*/ 132 h 425"/>
                    <a:gd name="T38" fmla="*/ 54 w 320"/>
                    <a:gd name="T39" fmla="*/ 158 h 425"/>
                    <a:gd name="T40" fmla="*/ 54 w 320"/>
                    <a:gd name="T41" fmla="*/ 206 h 425"/>
                    <a:gd name="T42" fmla="*/ 54 w 320"/>
                    <a:gd name="T43" fmla="*/ 206 h 425"/>
                    <a:gd name="T44" fmla="*/ 28 w 320"/>
                    <a:gd name="T45" fmla="*/ 206 h 425"/>
                    <a:gd name="T46" fmla="*/ 28 w 320"/>
                    <a:gd name="T47" fmla="*/ 180 h 425"/>
                    <a:gd name="T48" fmla="*/ 54 w 320"/>
                    <a:gd name="T49" fmla="*/ 180 h 425"/>
                    <a:gd name="T50" fmla="*/ 54 w 320"/>
                    <a:gd name="T51" fmla="*/ 206 h 425"/>
                    <a:gd name="T52" fmla="*/ 320 w 320"/>
                    <a:gd name="T53" fmla="*/ 132 h 425"/>
                    <a:gd name="T54" fmla="*/ 320 w 320"/>
                    <a:gd name="T55" fmla="*/ 132 h 425"/>
                    <a:gd name="T56" fmla="*/ 186 w 320"/>
                    <a:gd name="T57" fmla="*/ 132 h 425"/>
                    <a:gd name="T58" fmla="*/ 186 w 320"/>
                    <a:gd name="T59" fmla="*/ 0 h 425"/>
                    <a:gd name="T60" fmla="*/ 0 w 320"/>
                    <a:gd name="T61" fmla="*/ 0 h 425"/>
                    <a:gd name="T62" fmla="*/ 0 w 320"/>
                    <a:gd name="T63" fmla="*/ 425 h 425"/>
                    <a:gd name="T64" fmla="*/ 320 w 320"/>
                    <a:gd name="T65" fmla="*/ 425 h 425"/>
                    <a:gd name="T66" fmla="*/ 320 w 320"/>
                    <a:gd name="T67" fmla="*/ 132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20" h="425">
                      <a:moveTo>
                        <a:pt x="230" y="289"/>
                      </a:moveTo>
                      <a:lnTo>
                        <a:pt x="230" y="289"/>
                      </a:lnTo>
                      <a:cubicBezTo>
                        <a:pt x="230" y="258"/>
                        <a:pt x="208" y="232"/>
                        <a:pt x="179" y="225"/>
                      </a:cubicBezTo>
                      <a:lnTo>
                        <a:pt x="179" y="198"/>
                      </a:lnTo>
                      <a:cubicBezTo>
                        <a:pt x="223" y="205"/>
                        <a:pt x="256" y="243"/>
                        <a:pt x="256" y="289"/>
                      </a:cubicBezTo>
                      <a:lnTo>
                        <a:pt x="230" y="289"/>
                      </a:lnTo>
                      <a:close/>
                      <a:moveTo>
                        <a:pt x="164" y="382"/>
                      </a:moveTo>
                      <a:lnTo>
                        <a:pt x="164" y="382"/>
                      </a:lnTo>
                      <a:cubicBezTo>
                        <a:pt x="113" y="382"/>
                        <a:pt x="71" y="340"/>
                        <a:pt x="71" y="289"/>
                      </a:cubicBezTo>
                      <a:cubicBezTo>
                        <a:pt x="71" y="242"/>
                        <a:pt x="107" y="204"/>
                        <a:pt x="152" y="198"/>
                      </a:cubicBezTo>
                      <a:lnTo>
                        <a:pt x="152" y="225"/>
                      </a:lnTo>
                      <a:cubicBezTo>
                        <a:pt x="121" y="230"/>
                        <a:pt x="98" y="257"/>
                        <a:pt x="98" y="289"/>
                      </a:cubicBezTo>
                      <a:cubicBezTo>
                        <a:pt x="98" y="326"/>
                        <a:pt x="128" y="355"/>
                        <a:pt x="164" y="355"/>
                      </a:cubicBezTo>
                      <a:lnTo>
                        <a:pt x="164" y="382"/>
                      </a:lnTo>
                      <a:close/>
                      <a:moveTo>
                        <a:pt x="54" y="158"/>
                      </a:moveTo>
                      <a:lnTo>
                        <a:pt x="54" y="158"/>
                      </a:lnTo>
                      <a:lnTo>
                        <a:pt x="28" y="158"/>
                      </a:lnTo>
                      <a:lnTo>
                        <a:pt x="28" y="132"/>
                      </a:lnTo>
                      <a:lnTo>
                        <a:pt x="54" y="132"/>
                      </a:lnTo>
                      <a:lnTo>
                        <a:pt x="54" y="158"/>
                      </a:lnTo>
                      <a:close/>
                      <a:moveTo>
                        <a:pt x="54" y="206"/>
                      </a:moveTo>
                      <a:lnTo>
                        <a:pt x="54" y="206"/>
                      </a:lnTo>
                      <a:lnTo>
                        <a:pt x="28" y="206"/>
                      </a:lnTo>
                      <a:lnTo>
                        <a:pt x="28" y="180"/>
                      </a:lnTo>
                      <a:lnTo>
                        <a:pt x="54" y="180"/>
                      </a:lnTo>
                      <a:lnTo>
                        <a:pt x="54" y="206"/>
                      </a:lnTo>
                      <a:close/>
                      <a:moveTo>
                        <a:pt x="320" y="132"/>
                      </a:moveTo>
                      <a:lnTo>
                        <a:pt x="320" y="132"/>
                      </a:lnTo>
                      <a:lnTo>
                        <a:pt x="186" y="132"/>
                      </a:lnTo>
                      <a:lnTo>
                        <a:pt x="186" y="0"/>
                      </a:lnTo>
                      <a:lnTo>
                        <a:pt x="0" y="0"/>
                      </a:lnTo>
                      <a:lnTo>
                        <a:pt x="0" y="425"/>
                      </a:lnTo>
                      <a:lnTo>
                        <a:pt x="320" y="425"/>
                      </a:lnTo>
                      <a:lnTo>
                        <a:pt x="320" y="13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770" tIns="60885" rIns="121770" bIns="6088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4215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32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95" name="Freeform 6">
                  <a:extLst>
                    <a:ext uri="{FF2B5EF4-FFF2-40B4-BE49-F238E27FC236}">
                      <a16:creationId xmlns:a16="http://schemas.microsoft.com/office/drawing/2014/main" id="{E5FB5F57-9582-4CDA-03EF-D72C74B9A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3180" y="-2234149"/>
                  <a:ext cx="515309" cy="499927"/>
                </a:xfrm>
                <a:custGeom>
                  <a:avLst/>
                  <a:gdLst>
                    <a:gd name="T0" fmla="*/ 0 w 107"/>
                    <a:gd name="T1" fmla="*/ 106 h 106"/>
                    <a:gd name="T2" fmla="*/ 0 w 107"/>
                    <a:gd name="T3" fmla="*/ 106 h 106"/>
                    <a:gd name="T4" fmla="*/ 107 w 107"/>
                    <a:gd name="T5" fmla="*/ 106 h 106"/>
                    <a:gd name="T6" fmla="*/ 0 w 107"/>
                    <a:gd name="T7" fmla="*/ 0 h 106"/>
                    <a:gd name="T8" fmla="*/ 0 w 107"/>
                    <a:gd name="T9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106">
                      <a:moveTo>
                        <a:pt x="0" y="106"/>
                      </a:moveTo>
                      <a:lnTo>
                        <a:pt x="0" y="106"/>
                      </a:lnTo>
                      <a:lnTo>
                        <a:pt x="107" y="106"/>
                      </a:lnTo>
                      <a:lnTo>
                        <a:pt x="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21770" tIns="60885" rIns="121770" bIns="6088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4215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32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pic>
            <p:nvPicPr>
              <p:cNvPr id="157" name="Picture 8" descr="Image result for salesforce icon">
                <a:extLst>
                  <a:ext uri="{FF2B5EF4-FFF2-40B4-BE49-F238E27FC236}">
                    <a16:creationId xmlns:a16="http://schemas.microsoft.com/office/drawing/2014/main" id="{B0AA3254-ECFF-ADC1-41D3-DB112CEB9C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0012" y="13496798"/>
                <a:ext cx="218897" cy="155961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" name="Graphic 157">
                <a:extLst>
                  <a:ext uri="{FF2B5EF4-FFF2-40B4-BE49-F238E27FC236}">
                    <a16:creationId xmlns:a16="http://schemas.microsoft.com/office/drawing/2014/main" id="{3DF88C97-1EA2-C206-E1DA-AD3DDFE645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32709" y="13394024"/>
                <a:ext cx="367568" cy="367569"/>
              </a:xfrm>
              <a:prstGeom prst="rect">
                <a:avLst/>
              </a:prstGeom>
            </p:spPr>
          </p:pic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20EDC7B5-9EAD-61F7-C3D8-5E228B672842}"/>
                  </a:ext>
                </a:extLst>
              </p:cNvPr>
              <p:cNvGrpSpPr/>
              <p:nvPr/>
            </p:nvGrpSpPr>
            <p:grpSpPr>
              <a:xfrm>
                <a:off x="5695997" y="13507456"/>
                <a:ext cx="150391" cy="967538"/>
                <a:chOff x="8789458" y="3520564"/>
                <a:chExt cx="228600" cy="1470700"/>
              </a:xfrm>
            </p:grpSpPr>
            <p:pic>
              <p:nvPicPr>
                <p:cNvPr id="190" name="Picture 34" descr="https://az495088.vo.msecnd.net/app-logo/workday_215.png">
                  <a:extLst>
                    <a:ext uri="{FF2B5EF4-FFF2-40B4-BE49-F238E27FC236}">
                      <a16:creationId xmlns:a16="http://schemas.microsoft.com/office/drawing/2014/main" id="{0A664581-5ED8-2CC3-165A-64120EA649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93730" y="4771207"/>
                  <a:ext cx="220057" cy="220057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1" name="Picture 4" descr="https://az495088.vo.msecnd.net/app-logo/concur_215.png">
                  <a:extLst>
                    <a:ext uri="{FF2B5EF4-FFF2-40B4-BE49-F238E27FC236}">
                      <a16:creationId xmlns:a16="http://schemas.microsoft.com/office/drawing/2014/main" id="{DDC48716-FACA-B747-CF3E-22E95E1245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89458" y="3520564"/>
                  <a:ext cx="228600" cy="228600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2" name="Picture 16" descr="https://az495088.vo.msecnd.net/app-logo/docusign_215.png">
                  <a:extLst>
                    <a:ext uri="{FF2B5EF4-FFF2-40B4-BE49-F238E27FC236}">
                      <a16:creationId xmlns:a16="http://schemas.microsoft.com/office/drawing/2014/main" id="{24A701C7-B412-F7FF-B7DD-D4D28B3CCF69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90957" y="4355137"/>
                  <a:ext cx="225603" cy="225603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60" name="Picture 159">
                <a:extLst>
                  <a:ext uri="{FF2B5EF4-FFF2-40B4-BE49-F238E27FC236}">
                    <a16:creationId xmlns:a16="http://schemas.microsoft.com/office/drawing/2014/main" id="{98572018-4399-1244-EE46-11A4695C2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55262" y="13760063"/>
                <a:ext cx="198240" cy="192770"/>
              </a:xfrm>
              <a:prstGeom prst="ellipse">
                <a:avLst/>
              </a:prstGeom>
            </p:spPr>
          </p:pic>
          <p:pic>
            <p:nvPicPr>
              <p:cNvPr id="161" name="Picture 6" descr="https://az495088.vo.msecnd.net/app-logo/dropbox_215.png">
                <a:extLst>
                  <a:ext uri="{FF2B5EF4-FFF2-40B4-BE49-F238E27FC236}">
                    <a16:creationId xmlns:a16="http://schemas.microsoft.com/office/drawing/2014/main" id="{1D2D9470-C278-DE6A-2994-6C016D0636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1932" y="14054363"/>
                <a:ext cx="155063" cy="15506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4" descr="https://az495088.vo.msecnd.net/app-logo/github_215.png">
                <a:extLst>
                  <a:ext uri="{FF2B5EF4-FFF2-40B4-BE49-F238E27FC236}">
                    <a16:creationId xmlns:a16="http://schemas.microsoft.com/office/drawing/2014/main" id="{10E83633-6356-DC69-4F39-6E8A32A6AA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1932" y="13779349"/>
                <a:ext cx="155063" cy="15506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D95F68B4-379F-AC85-A596-56D94C0E4A00}"/>
                  </a:ext>
                </a:extLst>
              </p:cNvPr>
              <p:cNvGrpSpPr/>
              <p:nvPr/>
            </p:nvGrpSpPr>
            <p:grpSpPr>
              <a:xfrm>
                <a:off x="5422480" y="14324772"/>
                <a:ext cx="153963" cy="155063"/>
                <a:chOff x="11468621" y="3748405"/>
                <a:chExt cx="169807" cy="171019"/>
              </a:xfrm>
            </p:grpSpPr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4D71A82A-3508-FFDC-CDEE-78D401E40846}"/>
                    </a:ext>
                  </a:extLst>
                </p:cNvPr>
                <p:cNvSpPr/>
                <p:nvPr/>
              </p:nvSpPr>
              <p:spPr bwMode="auto">
                <a:xfrm>
                  <a:off x="11468621" y="3748405"/>
                  <a:ext cx="169807" cy="171019"/>
                </a:xfrm>
                <a:prstGeom prst="rect">
                  <a:avLst/>
                </a:prstGeom>
                <a:solidFill>
                  <a:srgbClr val="EEECE1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243539" tIns="194831" rIns="243539" bIns="194831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41797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32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pic>
              <p:nvPicPr>
                <p:cNvPr id="189" name="Picture 2" descr="Image result for adobe">
                  <a:extLst>
                    <a:ext uri="{FF2B5EF4-FFF2-40B4-BE49-F238E27FC236}">
                      <a16:creationId xmlns:a16="http://schemas.microsoft.com/office/drawing/2014/main" id="{19475B8E-4D9F-CE6C-DADE-67F5C65967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04007" y="3767338"/>
                  <a:ext cx="99034" cy="133153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64" name="Picture 12" descr="New OneDrive iCon 2 - Information Technology">
                <a:extLst>
                  <a:ext uri="{FF2B5EF4-FFF2-40B4-BE49-F238E27FC236}">
                    <a16:creationId xmlns:a16="http://schemas.microsoft.com/office/drawing/2014/main" id="{6BD934BA-79D2-4C4F-2AF5-85D3D89DE1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4731" y="14025605"/>
                <a:ext cx="263526" cy="212578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" name="Picture 14">
                <a:extLst>
                  <a:ext uri="{FF2B5EF4-FFF2-40B4-BE49-F238E27FC236}">
                    <a16:creationId xmlns:a16="http://schemas.microsoft.com/office/drawing/2014/main" id="{3BE6CECD-2ECF-213A-49D9-36F6C7F7EC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4108" y="14305795"/>
                <a:ext cx="144770" cy="18203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6" name="Picture 16" descr="Outlook Icon of Flat style - Available in SVG, PNG, EPS, AI &amp; Icon ...">
                <a:extLst>
                  <a:ext uri="{FF2B5EF4-FFF2-40B4-BE49-F238E27FC236}">
                    <a16:creationId xmlns:a16="http://schemas.microsoft.com/office/drawing/2014/main" id="{88CB8CDE-C748-A006-56D6-81B3BE1513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1205" y="13761593"/>
                <a:ext cx="190577" cy="19057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7" name="attach" title="Icon of a paperclip">
                <a:extLst>
                  <a:ext uri="{FF2B5EF4-FFF2-40B4-BE49-F238E27FC236}">
                    <a16:creationId xmlns:a16="http://schemas.microsoft.com/office/drawing/2014/main" id="{CF0C8122-520B-8258-D3E4-4F0091B581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92198" y="12923993"/>
                <a:ext cx="243345" cy="632701"/>
              </a:xfrm>
              <a:custGeom>
                <a:avLst/>
                <a:gdLst>
                  <a:gd name="T0" fmla="*/ 129 w 129"/>
                  <a:gd name="T1" fmla="*/ 58 h 342"/>
                  <a:gd name="T2" fmla="*/ 129 w 129"/>
                  <a:gd name="T3" fmla="*/ 277 h 342"/>
                  <a:gd name="T4" fmla="*/ 64 w 129"/>
                  <a:gd name="T5" fmla="*/ 342 h 342"/>
                  <a:gd name="T6" fmla="*/ 0 w 129"/>
                  <a:gd name="T7" fmla="*/ 277 h 342"/>
                  <a:gd name="T8" fmla="*/ 0 w 129"/>
                  <a:gd name="T9" fmla="*/ 44 h 342"/>
                  <a:gd name="T10" fmla="*/ 44 w 129"/>
                  <a:gd name="T11" fmla="*/ 0 h 342"/>
                  <a:gd name="T12" fmla="*/ 89 w 129"/>
                  <a:gd name="T13" fmla="*/ 44 h 342"/>
                  <a:gd name="T14" fmla="*/ 89 w 129"/>
                  <a:gd name="T15" fmla="*/ 270 h 342"/>
                  <a:gd name="T16" fmla="*/ 64 w 129"/>
                  <a:gd name="T17" fmla="*/ 295 h 342"/>
                  <a:gd name="T18" fmla="*/ 40 w 129"/>
                  <a:gd name="T19" fmla="*/ 270 h 342"/>
                  <a:gd name="T20" fmla="*/ 40 w 129"/>
                  <a:gd name="T21" fmla="*/ 8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" h="342">
                    <a:moveTo>
                      <a:pt x="129" y="58"/>
                    </a:moveTo>
                    <a:cubicBezTo>
                      <a:pt x="129" y="277"/>
                      <a:pt x="129" y="277"/>
                      <a:pt x="129" y="277"/>
                    </a:cubicBezTo>
                    <a:cubicBezTo>
                      <a:pt x="129" y="313"/>
                      <a:pt x="100" y="342"/>
                      <a:pt x="64" y="342"/>
                    </a:cubicBezTo>
                    <a:cubicBezTo>
                      <a:pt x="29" y="342"/>
                      <a:pt x="0" y="313"/>
                      <a:pt x="0" y="277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9"/>
                      <a:pt x="20" y="0"/>
                      <a:pt x="44" y="0"/>
                    </a:cubicBezTo>
                    <a:cubicBezTo>
                      <a:pt x="69" y="0"/>
                      <a:pt x="89" y="19"/>
                      <a:pt x="89" y="44"/>
                    </a:cubicBezTo>
                    <a:cubicBezTo>
                      <a:pt x="89" y="270"/>
                      <a:pt x="89" y="270"/>
                      <a:pt x="89" y="270"/>
                    </a:cubicBezTo>
                    <a:cubicBezTo>
                      <a:pt x="89" y="284"/>
                      <a:pt x="78" y="295"/>
                      <a:pt x="64" y="295"/>
                    </a:cubicBezTo>
                    <a:cubicBezTo>
                      <a:pt x="51" y="295"/>
                      <a:pt x="40" y="284"/>
                      <a:pt x="40" y="270"/>
                    </a:cubicBezTo>
                    <a:cubicBezTo>
                      <a:pt x="40" y="80"/>
                      <a:pt x="40" y="80"/>
                      <a:pt x="40" y="80"/>
                    </a:cubicBezTo>
                  </a:path>
                </a:pathLst>
              </a:custGeom>
              <a:noFill/>
              <a:ln w="19050" cap="sq">
                <a:solidFill>
                  <a:srgbClr val="C1C1C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770" tIns="60885" rIns="121770" bIns="6088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42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2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8" name="Freeform 13">
                <a:extLst>
                  <a:ext uri="{FF2B5EF4-FFF2-40B4-BE49-F238E27FC236}">
                    <a16:creationId xmlns:a16="http://schemas.microsoft.com/office/drawing/2014/main" id="{EE6E74B8-0505-264C-F1DE-88944012F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1121" y="14193634"/>
                <a:ext cx="901231" cy="940077"/>
              </a:xfrm>
              <a:custGeom>
                <a:avLst/>
                <a:gdLst>
                  <a:gd name="T0" fmla="*/ 121 w 186"/>
                  <a:gd name="T1" fmla="*/ 8 h 195"/>
                  <a:gd name="T2" fmla="*/ 121 w 186"/>
                  <a:gd name="T3" fmla="*/ 8 h 195"/>
                  <a:gd name="T4" fmla="*/ 93 w 186"/>
                  <a:gd name="T5" fmla="*/ 0 h 195"/>
                  <a:gd name="T6" fmla="*/ 65 w 186"/>
                  <a:gd name="T7" fmla="*/ 8 h 195"/>
                  <a:gd name="T8" fmla="*/ 34 w 186"/>
                  <a:gd name="T9" fmla="*/ 24 h 195"/>
                  <a:gd name="T10" fmla="*/ 0 w 186"/>
                  <a:gd name="T11" fmla="*/ 32 h 195"/>
                  <a:gd name="T12" fmla="*/ 0 w 186"/>
                  <a:gd name="T13" fmla="*/ 64 h 195"/>
                  <a:gd name="T14" fmla="*/ 8 w 186"/>
                  <a:gd name="T15" fmla="*/ 105 h 195"/>
                  <a:gd name="T16" fmla="*/ 29 w 186"/>
                  <a:gd name="T17" fmla="*/ 141 h 195"/>
                  <a:gd name="T18" fmla="*/ 59 w 186"/>
                  <a:gd name="T19" fmla="*/ 171 h 195"/>
                  <a:gd name="T20" fmla="*/ 93 w 186"/>
                  <a:gd name="T21" fmla="*/ 195 h 195"/>
                  <a:gd name="T22" fmla="*/ 127 w 186"/>
                  <a:gd name="T23" fmla="*/ 171 h 195"/>
                  <a:gd name="T24" fmla="*/ 157 w 186"/>
                  <a:gd name="T25" fmla="*/ 141 h 195"/>
                  <a:gd name="T26" fmla="*/ 178 w 186"/>
                  <a:gd name="T27" fmla="*/ 105 h 195"/>
                  <a:gd name="T28" fmla="*/ 186 w 186"/>
                  <a:gd name="T29" fmla="*/ 64 h 195"/>
                  <a:gd name="T30" fmla="*/ 186 w 186"/>
                  <a:gd name="T31" fmla="*/ 32 h 195"/>
                  <a:gd name="T32" fmla="*/ 152 w 186"/>
                  <a:gd name="T33" fmla="*/ 24 h 195"/>
                  <a:gd name="T34" fmla="*/ 121 w 186"/>
                  <a:gd name="T35" fmla="*/ 8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95">
                    <a:moveTo>
                      <a:pt x="121" y="8"/>
                    </a:moveTo>
                    <a:lnTo>
                      <a:pt x="121" y="8"/>
                    </a:lnTo>
                    <a:cubicBezTo>
                      <a:pt x="113" y="2"/>
                      <a:pt x="103" y="0"/>
                      <a:pt x="93" y="0"/>
                    </a:cubicBezTo>
                    <a:cubicBezTo>
                      <a:pt x="83" y="0"/>
                      <a:pt x="74" y="2"/>
                      <a:pt x="65" y="8"/>
                    </a:cubicBezTo>
                    <a:cubicBezTo>
                      <a:pt x="56" y="14"/>
                      <a:pt x="45" y="20"/>
                      <a:pt x="34" y="24"/>
                    </a:cubicBezTo>
                    <a:cubicBezTo>
                      <a:pt x="23" y="27"/>
                      <a:pt x="11" y="30"/>
                      <a:pt x="0" y="32"/>
                    </a:cubicBezTo>
                    <a:lnTo>
                      <a:pt x="0" y="64"/>
                    </a:lnTo>
                    <a:cubicBezTo>
                      <a:pt x="0" y="78"/>
                      <a:pt x="3" y="92"/>
                      <a:pt x="8" y="105"/>
                    </a:cubicBezTo>
                    <a:cubicBezTo>
                      <a:pt x="13" y="118"/>
                      <a:pt x="20" y="130"/>
                      <a:pt x="29" y="141"/>
                    </a:cubicBezTo>
                    <a:cubicBezTo>
                      <a:pt x="38" y="152"/>
                      <a:pt x="48" y="162"/>
                      <a:pt x="59" y="171"/>
                    </a:cubicBezTo>
                    <a:cubicBezTo>
                      <a:pt x="70" y="180"/>
                      <a:pt x="82" y="188"/>
                      <a:pt x="93" y="195"/>
                    </a:cubicBezTo>
                    <a:cubicBezTo>
                      <a:pt x="105" y="188"/>
                      <a:pt x="116" y="180"/>
                      <a:pt x="127" y="171"/>
                    </a:cubicBezTo>
                    <a:cubicBezTo>
                      <a:pt x="138" y="162"/>
                      <a:pt x="148" y="152"/>
                      <a:pt x="157" y="141"/>
                    </a:cubicBezTo>
                    <a:cubicBezTo>
                      <a:pt x="166" y="130"/>
                      <a:pt x="173" y="118"/>
                      <a:pt x="178" y="105"/>
                    </a:cubicBezTo>
                    <a:cubicBezTo>
                      <a:pt x="184" y="92"/>
                      <a:pt x="186" y="78"/>
                      <a:pt x="186" y="64"/>
                    </a:cubicBezTo>
                    <a:lnTo>
                      <a:pt x="186" y="32"/>
                    </a:lnTo>
                    <a:cubicBezTo>
                      <a:pt x="175" y="30"/>
                      <a:pt x="164" y="27"/>
                      <a:pt x="152" y="24"/>
                    </a:cubicBezTo>
                    <a:cubicBezTo>
                      <a:pt x="141" y="20"/>
                      <a:pt x="131" y="14"/>
                      <a:pt x="121" y="8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>
                <a:solidFill>
                  <a:srgbClr val="0078D7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46125" tIns="73062" rIns="146125" bIns="7306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4215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2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02C1868-8233-B051-A8B9-C2B67F4931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26862" y="13240344"/>
                <a:ext cx="160606" cy="156175"/>
              </a:xfrm>
              <a:prstGeom prst="rect">
                <a:avLst/>
              </a:prstGeom>
            </p:spPr>
          </p:pic>
          <p:pic>
            <p:nvPicPr>
              <p:cNvPr id="170" name="Picture 20" descr="https://az495088.vo.msecnd.net/app-logo/symantectrustcenter_215.png">
                <a:extLst>
                  <a:ext uri="{FF2B5EF4-FFF2-40B4-BE49-F238E27FC236}">
                    <a16:creationId xmlns:a16="http://schemas.microsoft.com/office/drawing/2014/main" id="{971ADB99-F7B2-77E9-EFC2-BF7926CDBFD2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518" y="13240887"/>
                <a:ext cx="155063" cy="15506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1" name="Freeform 6">
                <a:extLst>
                  <a:ext uri="{FF2B5EF4-FFF2-40B4-BE49-F238E27FC236}">
                    <a16:creationId xmlns:a16="http://schemas.microsoft.com/office/drawing/2014/main" id="{5A6C91B4-5609-68AF-CAC0-99E7504E7D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38024" y="11250709"/>
                <a:ext cx="448683" cy="525649"/>
              </a:xfrm>
              <a:custGeom>
                <a:avLst/>
                <a:gdLst>
                  <a:gd name="T0" fmla="*/ 200 w 228"/>
                  <a:gd name="T1" fmla="*/ 134 h 267"/>
                  <a:gd name="T2" fmla="*/ 200 w 228"/>
                  <a:gd name="T3" fmla="*/ 134 h 267"/>
                  <a:gd name="T4" fmla="*/ 27 w 228"/>
                  <a:gd name="T5" fmla="*/ 134 h 267"/>
                  <a:gd name="T6" fmla="*/ 27 w 228"/>
                  <a:gd name="T7" fmla="*/ 107 h 267"/>
                  <a:gd name="T8" fmla="*/ 200 w 228"/>
                  <a:gd name="T9" fmla="*/ 107 h 267"/>
                  <a:gd name="T10" fmla="*/ 200 w 228"/>
                  <a:gd name="T11" fmla="*/ 134 h 267"/>
                  <a:gd name="T12" fmla="*/ 200 w 228"/>
                  <a:gd name="T13" fmla="*/ 187 h 267"/>
                  <a:gd name="T14" fmla="*/ 200 w 228"/>
                  <a:gd name="T15" fmla="*/ 187 h 267"/>
                  <a:gd name="T16" fmla="*/ 27 w 228"/>
                  <a:gd name="T17" fmla="*/ 187 h 267"/>
                  <a:gd name="T18" fmla="*/ 27 w 228"/>
                  <a:gd name="T19" fmla="*/ 160 h 267"/>
                  <a:gd name="T20" fmla="*/ 200 w 228"/>
                  <a:gd name="T21" fmla="*/ 160 h 267"/>
                  <a:gd name="T22" fmla="*/ 200 w 228"/>
                  <a:gd name="T23" fmla="*/ 187 h 267"/>
                  <a:gd name="T24" fmla="*/ 200 w 228"/>
                  <a:gd name="T25" fmla="*/ 240 h 267"/>
                  <a:gd name="T26" fmla="*/ 200 w 228"/>
                  <a:gd name="T27" fmla="*/ 240 h 267"/>
                  <a:gd name="T28" fmla="*/ 27 w 228"/>
                  <a:gd name="T29" fmla="*/ 240 h 267"/>
                  <a:gd name="T30" fmla="*/ 27 w 228"/>
                  <a:gd name="T31" fmla="*/ 213 h 267"/>
                  <a:gd name="T32" fmla="*/ 200 w 228"/>
                  <a:gd name="T33" fmla="*/ 213 h 267"/>
                  <a:gd name="T34" fmla="*/ 200 w 228"/>
                  <a:gd name="T35" fmla="*/ 240 h 267"/>
                  <a:gd name="T36" fmla="*/ 27 w 228"/>
                  <a:gd name="T37" fmla="*/ 54 h 267"/>
                  <a:gd name="T38" fmla="*/ 27 w 228"/>
                  <a:gd name="T39" fmla="*/ 54 h 267"/>
                  <a:gd name="T40" fmla="*/ 94 w 228"/>
                  <a:gd name="T41" fmla="*/ 54 h 267"/>
                  <a:gd name="T42" fmla="*/ 94 w 228"/>
                  <a:gd name="T43" fmla="*/ 80 h 267"/>
                  <a:gd name="T44" fmla="*/ 27 w 228"/>
                  <a:gd name="T45" fmla="*/ 80 h 267"/>
                  <a:gd name="T46" fmla="*/ 27 w 228"/>
                  <a:gd name="T47" fmla="*/ 54 h 267"/>
                  <a:gd name="T48" fmla="*/ 212 w 228"/>
                  <a:gd name="T49" fmla="*/ 0 h 267"/>
                  <a:gd name="T50" fmla="*/ 212 w 228"/>
                  <a:gd name="T51" fmla="*/ 0 h 267"/>
                  <a:gd name="T52" fmla="*/ 93 w 228"/>
                  <a:gd name="T53" fmla="*/ 0 h 267"/>
                  <a:gd name="T54" fmla="*/ 0 w 228"/>
                  <a:gd name="T55" fmla="*/ 0 h 267"/>
                  <a:gd name="T56" fmla="*/ 0 w 228"/>
                  <a:gd name="T57" fmla="*/ 267 h 267"/>
                  <a:gd name="T58" fmla="*/ 225 w 228"/>
                  <a:gd name="T59" fmla="*/ 267 h 267"/>
                  <a:gd name="T60" fmla="*/ 228 w 228"/>
                  <a:gd name="T61" fmla="*/ 16 h 267"/>
                  <a:gd name="T62" fmla="*/ 212 w 228"/>
                  <a:gd name="T63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8" h="267">
                    <a:moveTo>
                      <a:pt x="200" y="134"/>
                    </a:moveTo>
                    <a:lnTo>
                      <a:pt x="200" y="134"/>
                    </a:lnTo>
                    <a:lnTo>
                      <a:pt x="27" y="134"/>
                    </a:lnTo>
                    <a:lnTo>
                      <a:pt x="27" y="107"/>
                    </a:lnTo>
                    <a:lnTo>
                      <a:pt x="200" y="107"/>
                    </a:lnTo>
                    <a:lnTo>
                      <a:pt x="200" y="134"/>
                    </a:lnTo>
                    <a:close/>
                    <a:moveTo>
                      <a:pt x="200" y="187"/>
                    </a:moveTo>
                    <a:lnTo>
                      <a:pt x="200" y="187"/>
                    </a:lnTo>
                    <a:lnTo>
                      <a:pt x="27" y="187"/>
                    </a:lnTo>
                    <a:lnTo>
                      <a:pt x="27" y="160"/>
                    </a:lnTo>
                    <a:lnTo>
                      <a:pt x="200" y="160"/>
                    </a:lnTo>
                    <a:lnTo>
                      <a:pt x="200" y="187"/>
                    </a:lnTo>
                    <a:close/>
                    <a:moveTo>
                      <a:pt x="200" y="240"/>
                    </a:moveTo>
                    <a:lnTo>
                      <a:pt x="200" y="240"/>
                    </a:lnTo>
                    <a:lnTo>
                      <a:pt x="27" y="240"/>
                    </a:lnTo>
                    <a:lnTo>
                      <a:pt x="27" y="213"/>
                    </a:lnTo>
                    <a:lnTo>
                      <a:pt x="200" y="213"/>
                    </a:lnTo>
                    <a:lnTo>
                      <a:pt x="200" y="240"/>
                    </a:lnTo>
                    <a:close/>
                    <a:moveTo>
                      <a:pt x="27" y="54"/>
                    </a:moveTo>
                    <a:lnTo>
                      <a:pt x="27" y="54"/>
                    </a:lnTo>
                    <a:lnTo>
                      <a:pt x="94" y="54"/>
                    </a:lnTo>
                    <a:lnTo>
                      <a:pt x="94" y="80"/>
                    </a:lnTo>
                    <a:lnTo>
                      <a:pt x="27" y="80"/>
                    </a:lnTo>
                    <a:lnTo>
                      <a:pt x="27" y="54"/>
                    </a:lnTo>
                    <a:close/>
                    <a:moveTo>
                      <a:pt x="212" y="0"/>
                    </a:moveTo>
                    <a:lnTo>
                      <a:pt x="212" y="0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267"/>
                    </a:lnTo>
                    <a:lnTo>
                      <a:pt x="225" y="267"/>
                    </a:lnTo>
                    <a:lnTo>
                      <a:pt x="228" y="16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DCDCD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770" tIns="60885" rIns="121770" bIns="6088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2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pic>
            <p:nvPicPr>
              <p:cNvPr id="172" name="Picture 171" descr="Icon&#10;&#10;Description automatically generated">
                <a:extLst>
                  <a:ext uri="{FF2B5EF4-FFF2-40B4-BE49-F238E27FC236}">
                    <a16:creationId xmlns:a16="http://schemas.microsoft.com/office/drawing/2014/main" id="{99CD4DCD-B395-E5ED-E171-01069AEE40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duotone>
                  <a:prstClr val="black"/>
                  <a:srgbClr val="4BACC6">
                    <a:tint val="45000"/>
                    <a:satMod val="400000"/>
                  </a:srgbClr>
                </a:duotone>
              </a:blip>
              <a:srcRect l="4412" t="9797" r="4525" b="42842"/>
              <a:stretch/>
            </p:blipFill>
            <p:spPr>
              <a:xfrm>
                <a:off x="6510553" y="11248744"/>
                <a:ext cx="510865" cy="185118"/>
              </a:xfrm>
              <a:prstGeom prst="rect">
                <a:avLst/>
              </a:prstGeom>
            </p:spPr>
          </p:pic>
          <p:pic>
            <p:nvPicPr>
              <p:cNvPr id="173" name="Picture 172">
                <a:extLst>
                  <a:ext uri="{FF2B5EF4-FFF2-40B4-BE49-F238E27FC236}">
                    <a16:creationId xmlns:a16="http://schemas.microsoft.com/office/drawing/2014/main" id="{A843D92F-A63B-2972-8BD2-8BFC74C132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46299" y="15657773"/>
                <a:ext cx="859645" cy="859645"/>
              </a:xfrm>
              <a:prstGeom prst="rect">
                <a:avLst/>
              </a:prstGeom>
            </p:spPr>
          </p:pic>
          <p:pic>
            <p:nvPicPr>
              <p:cNvPr id="174" name="Graphic 173">
                <a:extLst>
                  <a:ext uri="{FF2B5EF4-FFF2-40B4-BE49-F238E27FC236}">
                    <a16:creationId xmlns:a16="http://schemas.microsoft.com/office/drawing/2014/main" id="{86C3ACF7-9860-D4BB-ECA4-46260A91DA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6160948" y="14406302"/>
                <a:ext cx="578974" cy="202148"/>
              </a:xfrm>
              <a:prstGeom prst="rect">
                <a:avLst/>
              </a:prstGeom>
            </p:spPr>
          </p:pic>
          <p:pic>
            <p:nvPicPr>
              <p:cNvPr id="175" name="Picture 174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01AC5A59-F08C-94E9-3678-0B8DAA175D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 l="3579" t="12600" r="75044" b="12348"/>
              <a:stretch/>
            </p:blipFill>
            <p:spPr>
              <a:xfrm>
                <a:off x="5427705" y="13022177"/>
                <a:ext cx="143509" cy="151653"/>
              </a:xfrm>
              <a:prstGeom prst="rect">
                <a:avLst/>
              </a:prstGeom>
            </p:spPr>
          </p:pic>
          <p:pic>
            <p:nvPicPr>
              <p:cNvPr id="176" name="Picture 175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0E2532E9-B09B-ABEF-0449-E6EC1F9CD8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/>
              <a:srcRect l="29444" r="29113"/>
              <a:stretch/>
            </p:blipFill>
            <p:spPr>
              <a:xfrm>
                <a:off x="6011771" y="14041832"/>
                <a:ext cx="85324" cy="154722"/>
              </a:xfrm>
              <a:prstGeom prst="rect">
                <a:avLst/>
              </a:prstGeom>
            </p:spPr>
          </p:pic>
          <p:pic>
            <p:nvPicPr>
              <p:cNvPr id="177" name="Picture 176" descr="Icon&#10;&#10;Description automatically generated">
                <a:extLst>
                  <a:ext uri="{FF2B5EF4-FFF2-40B4-BE49-F238E27FC236}">
                    <a16:creationId xmlns:a16="http://schemas.microsoft.com/office/drawing/2014/main" id="{B04336DA-42FB-DA7E-ED76-AEC38753B8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123315" y="13027846"/>
                <a:ext cx="150370" cy="145984"/>
              </a:xfrm>
              <a:prstGeom prst="rect">
                <a:avLst/>
              </a:prstGeom>
            </p:spPr>
          </p:pic>
          <p:pic>
            <p:nvPicPr>
              <p:cNvPr id="178" name="Picture 177" descr="A picture containing text, screen&#10;&#10;Description automatically generated">
                <a:extLst>
                  <a:ext uri="{FF2B5EF4-FFF2-40B4-BE49-F238E27FC236}">
                    <a16:creationId xmlns:a16="http://schemas.microsoft.com/office/drawing/2014/main" id="{D068A62E-C5D0-07FB-2109-6C2C331A7D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84055" y="12838825"/>
                <a:ext cx="258465" cy="128199"/>
              </a:xfrm>
              <a:prstGeom prst="rect">
                <a:avLst/>
              </a:prstGeom>
            </p:spPr>
          </p:pic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38EFD288-CAA0-D315-4D7D-C3C00DD5A9D7}"/>
                  </a:ext>
                </a:extLst>
              </p:cNvPr>
              <p:cNvGrpSpPr/>
              <p:nvPr/>
            </p:nvGrpSpPr>
            <p:grpSpPr>
              <a:xfrm>
                <a:off x="5901651" y="11776358"/>
                <a:ext cx="955554" cy="796295"/>
                <a:chOff x="6660049" y="1655872"/>
                <a:chExt cx="1104052" cy="874260"/>
              </a:xfrm>
            </p:grpSpPr>
            <p:sp>
              <p:nvSpPr>
                <p:cNvPr id="180" name="Freeform: Shape 371">
                  <a:extLst>
                    <a:ext uri="{FF2B5EF4-FFF2-40B4-BE49-F238E27FC236}">
                      <a16:creationId xmlns:a16="http://schemas.microsoft.com/office/drawing/2014/main" id="{D7AB58FC-5C6F-4AFE-B0C2-5880A2CA0E99}"/>
                    </a:ext>
                  </a:extLst>
                </p:cNvPr>
                <p:cNvSpPr/>
                <p:nvPr/>
              </p:nvSpPr>
              <p:spPr>
                <a:xfrm>
                  <a:off x="6660049" y="1679098"/>
                  <a:ext cx="1104052" cy="851034"/>
                </a:xfrm>
                <a:custGeom>
                  <a:avLst/>
                  <a:gdLst>
                    <a:gd name="connsiteX0" fmla="*/ 2089 w 498751"/>
                    <a:gd name="connsiteY0" fmla="*/ 386127 h 384454"/>
                    <a:gd name="connsiteX1" fmla="*/ 500841 w 498751"/>
                    <a:gd name="connsiteY1" fmla="*/ 386127 h 384454"/>
                    <a:gd name="connsiteX2" fmla="*/ 500841 w 498751"/>
                    <a:gd name="connsiteY2" fmla="*/ 2089 h 384454"/>
                    <a:gd name="connsiteX3" fmla="*/ 2089 w 498751"/>
                    <a:gd name="connsiteY3" fmla="*/ 2089 h 384454"/>
                    <a:gd name="connsiteX4" fmla="*/ 2089 w 498751"/>
                    <a:gd name="connsiteY4" fmla="*/ 386127 h 384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8751" h="384454">
                      <a:moveTo>
                        <a:pt x="2089" y="386127"/>
                      </a:moveTo>
                      <a:lnTo>
                        <a:pt x="500841" y="386127"/>
                      </a:lnTo>
                      <a:lnTo>
                        <a:pt x="500841" y="2089"/>
                      </a:lnTo>
                      <a:lnTo>
                        <a:pt x="2089" y="2089"/>
                      </a:lnTo>
                      <a:lnTo>
                        <a:pt x="2089" y="386127"/>
                      </a:lnTo>
                      <a:close/>
                    </a:path>
                  </a:pathLst>
                </a:custGeom>
                <a:solidFill>
                  <a:srgbClr val="0078D7"/>
                </a:solidFill>
                <a:ln w="51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12177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32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81" name="Freeform: Shape 372">
                  <a:extLst>
                    <a:ext uri="{FF2B5EF4-FFF2-40B4-BE49-F238E27FC236}">
                      <a16:creationId xmlns:a16="http://schemas.microsoft.com/office/drawing/2014/main" id="{A3A66F6F-8367-F753-17AC-35C896C97A52}"/>
                    </a:ext>
                  </a:extLst>
                </p:cNvPr>
                <p:cNvSpPr/>
                <p:nvPr/>
              </p:nvSpPr>
              <p:spPr>
                <a:xfrm>
                  <a:off x="6660049" y="1655872"/>
                  <a:ext cx="1104052" cy="115002"/>
                </a:xfrm>
                <a:custGeom>
                  <a:avLst/>
                  <a:gdLst>
                    <a:gd name="connsiteX0" fmla="*/ 2089 w 498751"/>
                    <a:gd name="connsiteY0" fmla="*/ 54064 h 51953"/>
                    <a:gd name="connsiteX1" fmla="*/ 500666 w 498751"/>
                    <a:gd name="connsiteY1" fmla="*/ 54064 h 51953"/>
                    <a:gd name="connsiteX2" fmla="*/ 500666 w 498751"/>
                    <a:gd name="connsiteY2" fmla="*/ 2089 h 51953"/>
                    <a:gd name="connsiteX3" fmla="*/ 2089 w 498751"/>
                    <a:gd name="connsiteY3" fmla="*/ 2089 h 51953"/>
                    <a:gd name="connsiteX4" fmla="*/ 2089 w 498751"/>
                    <a:gd name="connsiteY4" fmla="*/ 54064 h 51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8751" h="51953">
                      <a:moveTo>
                        <a:pt x="2089" y="54064"/>
                      </a:moveTo>
                      <a:lnTo>
                        <a:pt x="500666" y="54064"/>
                      </a:lnTo>
                      <a:lnTo>
                        <a:pt x="500666" y="2089"/>
                      </a:lnTo>
                      <a:lnTo>
                        <a:pt x="2089" y="2089"/>
                      </a:lnTo>
                      <a:lnTo>
                        <a:pt x="2089" y="54064"/>
                      </a:lnTo>
                      <a:close/>
                    </a:path>
                  </a:pathLst>
                </a:custGeom>
                <a:solidFill>
                  <a:srgbClr val="4F81BD">
                    <a:lumMod val="40000"/>
                    <a:lumOff val="60000"/>
                  </a:srgbClr>
                </a:solidFill>
                <a:ln w="51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12177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32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82" name="Freeform: Shape 373">
                  <a:extLst>
                    <a:ext uri="{FF2B5EF4-FFF2-40B4-BE49-F238E27FC236}">
                      <a16:creationId xmlns:a16="http://schemas.microsoft.com/office/drawing/2014/main" id="{B8B509CF-2FA7-BA69-1E7B-EE1E394EAAF5}"/>
                    </a:ext>
                  </a:extLst>
                </p:cNvPr>
                <p:cNvSpPr/>
                <p:nvPr/>
              </p:nvSpPr>
              <p:spPr>
                <a:xfrm>
                  <a:off x="6803965" y="1687632"/>
                  <a:ext cx="57504" cy="57504"/>
                </a:xfrm>
                <a:custGeom>
                  <a:avLst/>
                  <a:gdLst>
                    <a:gd name="connsiteX0" fmla="*/ 14776 w 25976"/>
                    <a:gd name="connsiteY0" fmla="*/ 27464 h 25976"/>
                    <a:gd name="connsiteX1" fmla="*/ 27464 w 25976"/>
                    <a:gd name="connsiteY1" fmla="*/ 14776 h 25976"/>
                    <a:gd name="connsiteX2" fmla="*/ 14776 w 25976"/>
                    <a:gd name="connsiteY2" fmla="*/ 2089 h 25976"/>
                    <a:gd name="connsiteX3" fmla="*/ 2089 w 25976"/>
                    <a:gd name="connsiteY3" fmla="*/ 14776 h 25976"/>
                    <a:gd name="connsiteX4" fmla="*/ 14776 w 25976"/>
                    <a:gd name="connsiteY4" fmla="*/ 27464 h 25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76" h="25976">
                      <a:moveTo>
                        <a:pt x="14776" y="27464"/>
                      </a:moveTo>
                      <a:cubicBezTo>
                        <a:pt x="21783" y="27464"/>
                        <a:pt x="27464" y="21784"/>
                        <a:pt x="27464" y="14776"/>
                      </a:cubicBezTo>
                      <a:cubicBezTo>
                        <a:pt x="27464" y="7769"/>
                        <a:pt x="21783" y="2089"/>
                        <a:pt x="14776" y="2089"/>
                      </a:cubicBezTo>
                      <a:cubicBezTo>
                        <a:pt x="7769" y="2089"/>
                        <a:pt x="2089" y="7769"/>
                        <a:pt x="2089" y="14776"/>
                      </a:cubicBezTo>
                      <a:cubicBezTo>
                        <a:pt x="2089" y="21784"/>
                        <a:pt x="7769" y="27464"/>
                        <a:pt x="14776" y="274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1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12177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32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83" name="Freeform: Shape 374">
                  <a:extLst>
                    <a:ext uri="{FF2B5EF4-FFF2-40B4-BE49-F238E27FC236}">
                      <a16:creationId xmlns:a16="http://schemas.microsoft.com/office/drawing/2014/main" id="{20988E68-3873-8048-923A-77DE79894151}"/>
                    </a:ext>
                  </a:extLst>
                </p:cNvPr>
                <p:cNvSpPr/>
                <p:nvPr/>
              </p:nvSpPr>
              <p:spPr>
                <a:xfrm>
                  <a:off x="6716799" y="1687632"/>
                  <a:ext cx="57504" cy="57504"/>
                </a:xfrm>
                <a:custGeom>
                  <a:avLst/>
                  <a:gdLst>
                    <a:gd name="connsiteX0" fmla="*/ 14776 w 25976"/>
                    <a:gd name="connsiteY0" fmla="*/ 27464 h 25976"/>
                    <a:gd name="connsiteX1" fmla="*/ 27464 w 25976"/>
                    <a:gd name="connsiteY1" fmla="*/ 14776 h 25976"/>
                    <a:gd name="connsiteX2" fmla="*/ 14776 w 25976"/>
                    <a:gd name="connsiteY2" fmla="*/ 2089 h 25976"/>
                    <a:gd name="connsiteX3" fmla="*/ 2089 w 25976"/>
                    <a:gd name="connsiteY3" fmla="*/ 14776 h 25976"/>
                    <a:gd name="connsiteX4" fmla="*/ 14776 w 25976"/>
                    <a:gd name="connsiteY4" fmla="*/ 27464 h 25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76" h="25976">
                      <a:moveTo>
                        <a:pt x="14776" y="27464"/>
                      </a:moveTo>
                      <a:cubicBezTo>
                        <a:pt x="21784" y="27464"/>
                        <a:pt x="27464" y="21784"/>
                        <a:pt x="27464" y="14776"/>
                      </a:cubicBezTo>
                      <a:cubicBezTo>
                        <a:pt x="27464" y="7769"/>
                        <a:pt x="21784" y="2089"/>
                        <a:pt x="14776" y="2089"/>
                      </a:cubicBezTo>
                      <a:cubicBezTo>
                        <a:pt x="7769" y="2089"/>
                        <a:pt x="2089" y="7769"/>
                        <a:pt x="2089" y="14776"/>
                      </a:cubicBezTo>
                      <a:cubicBezTo>
                        <a:pt x="2089" y="21784"/>
                        <a:pt x="7769" y="27464"/>
                        <a:pt x="14776" y="274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1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12177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32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84" name="Freeform: Shape 375">
                  <a:extLst>
                    <a:ext uri="{FF2B5EF4-FFF2-40B4-BE49-F238E27FC236}">
                      <a16:creationId xmlns:a16="http://schemas.microsoft.com/office/drawing/2014/main" id="{9920AB5C-A451-5A98-8357-DDF86DB4350C}"/>
                    </a:ext>
                  </a:extLst>
                </p:cNvPr>
                <p:cNvSpPr/>
                <p:nvPr/>
              </p:nvSpPr>
              <p:spPr>
                <a:xfrm>
                  <a:off x="6893059" y="1687632"/>
                  <a:ext cx="57504" cy="57504"/>
                </a:xfrm>
                <a:custGeom>
                  <a:avLst/>
                  <a:gdLst>
                    <a:gd name="connsiteX0" fmla="*/ 14776 w 25976"/>
                    <a:gd name="connsiteY0" fmla="*/ 27464 h 25976"/>
                    <a:gd name="connsiteX1" fmla="*/ 27464 w 25976"/>
                    <a:gd name="connsiteY1" fmla="*/ 14776 h 25976"/>
                    <a:gd name="connsiteX2" fmla="*/ 14776 w 25976"/>
                    <a:gd name="connsiteY2" fmla="*/ 2089 h 25976"/>
                    <a:gd name="connsiteX3" fmla="*/ 2089 w 25976"/>
                    <a:gd name="connsiteY3" fmla="*/ 14776 h 25976"/>
                    <a:gd name="connsiteX4" fmla="*/ 14776 w 25976"/>
                    <a:gd name="connsiteY4" fmla="*/ 27464 h 25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76" h="25976">
                      <a:moveTo>
                        <a:pt x="14776" y="27464"/>
                      </a:moveTo>
                      <a:cubicBezTo>
                        <a:pt x="21784" y="27464"/>
                        <a:pt x="27464" y="21784"/>
                        <a:pt x="27464" y="14776"/>
                      </a:cubicBezTo>
                      <a:cubicBezTo>
                        <a:pt x="27464" y="7769"/>
                        <a:pt x="21784" y="2089"/>
                        <a:pt x="14776" y="2089"/>
                      </a:cubicBezTo>
                      <a:cubicBezTo>
                        <a:pt x="7769" y="2089"/>
                        <a:pt x="2089" y="7769"/>
                        <a:pt x="2089" y="14776"/>
                      </a:cubicBezTo>
                      <a:cubicBezTo>
                        <a:pt x="2089" y="21784"/>
                        <a:pt x="7769" y="27464"/>
                        <a:pt x="14776" y="274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1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12177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32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85" name="Freeform: Shape 376">
                  <a:extLst>
                    <a:ext uri="{FF2B5EF4-FFF2-40B4-BE49-F238E27FC236}">
                      <a16:creationId xmlns:a16="http://schemas.microsoft.com/office/drawing/2014/main" id="{3D1C06EA-2571-3579-B3BD-45D71EC269CA}"/>
                    </a:ext>
                  </a:extLst>
                </p:cNvPr>
                <p:cNvSpPr/>
                <p:nvPr/>
              </p:nvSpPr>
              <p:spPr>
                <a:xfrm>
                  <a:off x="6745551" y="1905644"/>
                  <a:ext cx="375894" cy="517817"/>
                </a:xfrm>
                <a:custGeom>
                  <a:avLst/>
                  <a:gdLst>
                    <a:gd name="connsiteX0" fmla="*/ 107877 w 109101"/>
                    <a:gd name="connsiteY0" fmla="*/ 2089 h 109101"/>
                    <a:gd name="connsiteX1" fmla="*/ 2089 w 109101"/>
                    <a:gd name="connsiteY1" fmla="*/ 2089 h 109101"/>
                    <a:gd name="connsiteX2" fmla="*/ 2089 w 109101"/>
                    <a:gd name="connsiteY2" fmla="*/ 107177 h 109101"/>
                    <a:gd name="connsiteX3" fmla="*/ 107877 w 109101"/>
                    <a:gd name="connsiteY3" fmla="*/ 107177 h 109101"/>
                    <a:gd name="connsiteX4" fmla="*/ 107877 w 109101"/>
                    <a:gd name="connsiteY4" fmla="*/ 2089 h 109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101" h="109101">
                      <a:moveTo>
                        <a:pt x="107877" y="2089"/>
                      </a:moveTo>
                      <a:lnTo>
                        <a:pt x="2089" y="2089"/>
                      </a:lnTo>
                      <a:lnTo>
                        <a:pt x="2089" y="107177"/>
                      </a:lnTo>
                      <a:lnTo>
                        <a:pt x="107877" y="107177"/>
                      </a:lnTo>
                      <a:lnTo>
                        <a:pt x="107877" y="20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1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12177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32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86" name="Freeform: Shape 377">
                  <a:extLst>
                    <a:ext uri="{FF2B5EF4-FFF2-40B4-BE49-F238E27FC236}">
                      <a16:creationId xmlns:a16="http://schemas.microsoft.com/office/drawing/2014/main" id="{3B9DFB6B-799D-C191-17B0-BAB2E08FC740}"/>
                    </a:ext>
                  </a:extLst>
                </p:cNvPr>
                <p:cNvSpPr/>
                <p:nvPr/>
              </p:nvSpPr>
              <p:spPr>
                <a:xfrm>
                  <a:off x="7162467" y="1915636"/>
                  <a:ext cx="375894" cy="86007"/>
                </a:xfrm>
                <a:custGeom>
                  <a:avLst/>
                  <a:gdLst>
                    <a:gd name="connsiteX0" fmla="*/ 107877 w 109101"/>
                    <a:gd name="connsiteY0" fmla="*/ 2089 h 109101"/>
                    <a:gd name="connsiteX1" fmla="*/ 2089 w 109101"/>
                    <a:gd name="connsiteY1" fmla="*/ 2089 h 109101"/>
                    <a:gd name="connsiteX2" fmla="*/ 2089 w 109101"/>
                    <a:gd name="connsiteY2" fmla="*/ 107177 h 109101"/>
                    <a:gd name="connsiteX3" fmla="*/ 107877 w 109101"/>
                    <a:gd name="connsiteY3" fmla="*/ 107177 h 109101"/>
                    <a:gd name="connsiteX4" fmla="*/ 107877 w 109101"/>
                    <a:gd name="connsiteY4" fmla="*/ 2089 h 109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101" h="109101">
                      <a:moveTo>
                        <a:pt x="107877" y="2089"/>
                      </a:moveTo>
                      <a:lnTo>
                        <a:pt x="2089" y="2089"/>
                      </a:lnTo>
                      <a:lnTo>
                        <a:pt x="2089" y="107177"/>
                      </a:lnTo>
                      <a:lnTo>
                        <a:pt x="107877" y="107177"/>
                      </a:lnTo>
                      <a:lnTo>
                        <a:pt x="107877" y="20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1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12177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32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87" name="Freeform: Shape 378">
                  <a:extLst>
                    <a:ext uri="{FF2B5EF4-FFF2-40B4-BE49-F238E27FC236}">
                      <a16:creationId xmlns:a16="http://schemas.microsoft.com/office/drawing/2014/main" id="{6C83A5FB-1B1D-FDE6-E0E8-A8E678648892}"/>
                    </a:ext>
                  </a:extLst>
                </p:cNvPr>
                <p:cNvSpPr/>
                <p:nvPr/>
              </p:nvSpPr>
              <p:spPr>
                <a:xfrm>
                  <a:off x="7162467" y="2033865"/>
                  <a:ext cx="299863" cy="86007"/>
                </a:xfrm>
                <a:custGeom>
                  <a:avLst/>
                  <a:gdLst>
                    <a:gd name="connsiteX0" fmla="*/ 107877 w 109101"/>
                    <a:gd name="connsiteY0" fmla="*/ 2089 h 109101"/>
                    <a:gd name="connsiteX1" fmla="*/ 2089 w 109101"/>
                    <a:gd name="connsiteY1" fmla="*/ 2089 h 109101"/>
                    <a:gd name="connsiteX2" fmla="*/ 2089 w 109101"/>
                    <a:gd name="connsiteY2" fmla="*/ 107177 h 109101"/>
                    <a:gd name="connsiteX3" fmla="*/ 107877 w 109101"/>
                    <a:gd name="connsiteY3" fmla="*/ 107177 h 109101"/>
                    <a:gd name="connsiteX4" fmla="*/ 107877 w 109101"/>
                    <a:gd name="connsiteY4" fmla="*/ 2089 h 109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101" h="109101">
                      <a:moveTo>
                        <a:pt x="107877" y="2089"/>
                      </a:moveTo>
                      <a:lnTo>
                        <a:pt x="2089" y="2089"/>
                      </a:lnTo>
                      <a:lnTo>
                        <a:pt x="2089" y="107177"/>
                      </a:lnTo>
                      <a:lnTo>
                        <a:pt x="107877" y="107177"/>
                      </a:lnTo>
                      <a:lnTo>
                        <a:pt x="107877" y="20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51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121773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32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pic>
          <p:nvPicPr>
            <p:cNvPr id="138" name="Picture 137" descr="Logo&#10;&#10;Description automatically generated">
              <a:extLst>
                <a:ext uri="{FF2B5EF4-FFF2-40B4-BE49-F238E27FC236}">
                  <a16:creationId xmlns:a16="http://schemas.microsoft.com/office/drawing/2014/main" id="{02E6BF6B-88E3-37BC-8BFE-D2A6D9236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/>
            <a:srcRect l="49146" t="9547" r="3292" b="35090"/>
            <a:stretch/>
          </p:blipFill>
          <p:spPr>
            <a:xfrm>
              <a:off x="5995776" y="13575442"/>
              <a:ext cx="144290" cy="69963"/>
            </a:xfrm>
            <a:prstGeom prst="rect">
              <a:avLst/>
            </a:prstGeom>
          </p:spPr>
        </p:pic>
        <p:pic>
          <p:nvPicPr>
            <p:cNvPr id="139" name="Picture 13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4BA436A-3F04-4B73-693E-B354BA49A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/>
            <a:srcRect r="69250"/>
            <a:stretch/>
          </p:blipFill>
          <p:spPr>
            <a:xfrm>
              <a:off x="5703239" y="13519743"/>
              <a:ext cx="147196" cy="143609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785D75AB-05CD-1B10-6FE5-C468491ED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477" y="13078444"/>
              <a:ext cx="173724" cy="171450"/>
            </a:xfrm>
            <a:prstGeom prst="rect">
              <a:avLst/>
            </a:prstGeom>
          </p:spPr>
        </p:pic>
        <p:pic>
          <p:nvPicPr>
            <p:cNvPr id="141" name="Picture 140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8029B4CE-96E3-D265-0B09-064C438ED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/>
            <a:srcRect l="23970" t="10951" r="22924" b="35188"/>
            <a:stretch/>
          </p:blipFill>
          <p:spPr>
            <a:xfrm>
              <a:off x="5704415" y="14041808"/>
              <a:ext cx="144771" cy="146826"/>
            </a:xfrm>
            <a:prstGeom prst="rect">
              <a:avLst/>
            </a:prstGeom>
          </p:spPr>
        </p:pic>
        <p:pic>
          <p:nvPicPr>
            <p:cNvPr id="142" name="Picture 14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8F0E86F3-2EC2-E1D8-D53B-639774B719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/>
            <a:srcRect l="18865" r="18133"/>
            <a:stretch/>
          </p:blipFill>
          <p:spPr>
            <a:xfrm>
              <a:off x="6023157" y="13109016"/>
              <a:ext cx="119489" cy="106684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F98D5CF4-5A14-B105-562B-F889D21534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66407" y="13112978"/>
              <a:ext cx="81479" cy="108559"/>
            </a:xfrm>
            <a:prstGeom prst="rect">
              <a:avLst/>
            </a:prstGeom>
          </p:spPr>
        </p:pic>
        <p:pic>
          <p:nvPicPr>
            <p:cNvPr id="144" name="Picture 143" descr="Logo, company name&#10;&#10;Description automatically generated">
              <a:extLst>
                <a:ext uri="{FF2B5EF4-FFF2-40B4-BE49-F238E27FC236}">
                  <a16:creationId xmlns:a16="http://schemas.microsoft.com/office/drawing/2014/main" id="{B44484A5-827F-740B-9D7E-1AB4E477CC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/>
            <a:srcRect t="19735" r="82135" b="18771"/>
            <a:stretch/>
          </p:blipFill>
          <p:spPr>
            <a:xfrm>
              <a:off x="5968324" y="13772041"/>
              <a:ext cx="229154" cy="145826"/>
            </a:xfrm>
            <a:prstGeom prst="rect">
              <a:avLst/>
            </a:prstGeom>
          </p:spPr>
        </p:pic>
        <p:pic>
          <p:nvPicPr>
            <p:cNvPr id="145" name="Picture 14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529F39DB-54EC-96BD-5EFE-CC5B25450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/>
            <a:srcRect l="13357" t="47788" r="65078" b="20509"/>
            <a:stretch/>
          </p:blipFill>
          <p:spPr>
            <a:xfrm>
              <a:off x="5685607" y="13282802"/>
              <a:ext cx="172044" cy="161606"/>
            </a:xfrm>
            <a:prstGeom prst="rect">
              <a:avLst/>
            </a:prstGeom>
          </p:spPr>
        </p:pic>
        <p:pic>
          <p:nvPicPr>
            <p:cNvPr id="146" name="Picture 145" descr="Icon&#10;&#10;Description automatically generated">
              <a:extLst>
                <a:ext uri="{FF2B5EF4-FFF2-40B4-BE49-F238E27FC236}">
                  <a16:creationId xmlns:a16="http://schemas.microsoft.com/office/drawing/2014/main" id="{030461D3-3A71-04DE-9BEC-03D892AF6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5998986" y="13283790"/>
              <a:ext cx="162343" cy="162343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F9C872F-A7F1-EA88-6C68-F5BD22ABC23F}"/>
                </a:ext>
              </a:extLst>
            </p:cNvPr>
            <p:cNvSpPr txBox="1"/>
            <p:nvPr/>
          </p:nvSpPr>
          <p:spPr>
            <a:xfrm>
              <a:off x="6075173" y="14886981"/>
              <a:ext cx="784758" cy="34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32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SSCP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B4BC21B7-A1DB-3966-368A-30C61300A7A0}"/>
              </a:ext>
            </a:extLst>
          </p:cNvPr>
          <p:cNvGrpSpPr/>
          <p:nvPr/>
        </p:nvGrpSpPr>
        <p:grpSpPr>
          <a:xfrm>
            <a:off x="624187" y="2052642"/>
            <a:ext cx="258890" cy="4176158"/>
            <a:chOff x="624187" y="2052642"/>
            <a:chExt cx="258890" cy="417615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38B731B-0E5E-211F-DAD7-2C7B90457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24314" y="2052642"/>
              <a:ext cx="258763" cy="2870056"/>
              <a:chOff x="624314" y="2052642"/>
              <a:chExt cx="258763" cy="2870056"/>
            </a:xfrm>
            <a:solidFill>
              <a:srgbClr val="0070C0"/>
            </a:solidFill>
          </p:grpSpPr>
          <p:sp>
            <p:nvSpPr>
              <p:cNvPr id="68" name="Freeform 5">
                <a:extLst>
                  <a:ext uri="{FF2B5EF4-FFF2-40B4-BE49-F238E27FC236}">
                    <a16:creationId xmlns:a16="http://schemas.microsoft.com/office/drawing/2014/main" id="{02F72A2D-6441-3DF2-65E1-124487C27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314" y="4692510"/>
                <a:ext cx="258763" cy="230188"/>
              </a:xfrm>
              <a:custGeom>
                <a:avLst/>
                <a:gdLst>
                  <a:gd name="T0" fmla="*/ 211 w 262"/>
                  <a:gd name="T1" fmla="*/ 130 h 235"/>
                  <a:gd name="T2" fmla="*/ 211 w 262"/>
                  <a:gd name="T3" fmla="*/ 130 h 235"/>
                  <a:gd name="T4" fmla="*/ 125 w 262"/>
                  <a:gd name="T5" fmla="*/ 216 h 235"/>
                  <a:gd name="T6" fmla="*/ 144 w 262"/>
                  <a:gd name="T7" fmla="*/ 235 h 235"/>
                  <a:gd name="T8" fmla="*/ 262 w 262"/>
                  <a:gd name="T9" fmla="*/ 117 h 235"/>
                  <a:gd name="T10" fmla="*/ 145 w 262"/>
                  <a:gd name="T11" fmla="*/ 0 h 235"/>
                  <a:gd name="T12" fmla="*/ 126 w 262"/>
                  <a:gd name="T13" fmla="*/ 18 h 235"/>
                  <a:gd name="T14" fmla="*/ 211 w 262"/>
                  <a:gd name="T15" fmla="*/ 104 h 235"/>
                  <a:gd name="T16" fmla="*/ 0 w 262"/>
                  <a:gd name="T17" fmla="*/ 104 h 235"/>
                  <a:gd name="T18" fmla="*/ 0 w 262"/>
                  <a:gd name="T19" fmla="*/ 130 h 235"/>
                  <a:gd name="T20" fmla="*/ 211 w 262"/>
                  <a:gd name="T21" fmla="*/ 13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2" h="235">
                    <a:moveTo>
                      <a:pt x="211" y="130"/>
                    </a:moveTo>
                    <a:lnTo>
                      <a:pt x="211" y="130"/>
                    </a:lnTo>
                    <a:lnTo>
                      <a:pt x="125" y="216"/>
                    </a:lnTo>
                    <a:lnTo>
                      <a:pt x="144" y="235"/>
                    </a:lnTo>
                    <a:lnTo>
                      <a:pt x="262" y="117"/>
                    </a:lnTo>
                    <a:lnTo>
                      <a:pt x="145" y="0"/>
                    </a:lnTo>
                    <a:lnTo>
                      <a:pt x="126" y="18"/>
                    </a:lnTo>
                    <a:lnTo>
                      <a:pt x="211" y="104"/>
                    </a:lnTo>
                    <a:lnTo>
                      <a:pt x="0" y="104"/>
                    </a:lnTo>
                    <a:lnTo>
                      <a:pt x="0" y="130"/>
                    </a:lnTo>
                    <a:lnTo>
                      <a:pt x="211" y="130"/>
                    </a:lnTo>
                    <a:close/>
                  </a:path>
                </a:pathLst>
              </a:custGeom>
              <a:grpFill/>
              <a:ln w="0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74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9" name="Freeform 9">
                <a:extLst>
                  <a:ext uri="{FF2B5EF4-FFF2-40B4-BE49-F238E27FC236}">
                    <a16:creationId xmlns:a16="http://schemas.microsoft.com/office/drawing/2014/main" id="{A9089390-C6A2-8751-5FCB-C7C3FC21A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314" y="3700833"/>
                <a:ext cx="258763" cy="230188"/>
              </a:xfrm>
              <a:custGeom>
                <a:avLst/>
                <a:gdLst>
                  <a:gd name="T0" fmla="*/ 211 w 262"/>
                  <a:gd name="T1" fmla="*/ 130 h 235"/>
                  <a:gd name="T2" fmla="*/ 211 w 262"/>
                  <a:gd name="T3" fmla="*/ 130 h 235"/>
                  <a:gd name="T4" fmla="*/ 125 w 262"/>
                  <a:gd name="T5" fmla="*/ 216 h 235"/>
                  <a:gd name="T6" fmla="*/ 144 w 262"/>
                  <a:gd name="T7" fmla="*/ 235 h 235"/>
                  <a:gd name="T8" fmla="*/ 262 w 262"/>
                  <a:gd name="T9" fmla="*/ 117 h 235"/>
                  <a:gd name="T10" fmla="*/ 145 w 262"/>
                  <a:gd name="T11" fmla="*/ 0 h 235"/>
                  <a:gd name="T12" fmla="*/ 126 w 262"/>
                  <a:gd name="T13" fmla="*/ 18 h 235"/>
                  <a:gd name="T14" fmla="*/ 211 w 262"/>
                  <a:gd name="T15" fmla="*/ 104 h 235"/>
                  <a:gd name="T16" fmla="*/ 0 w 262"/>
                  <a:gd name="T17" fmla="*/ 104 h 235"/>
                  <a:gd name="T18" fmla="*/ 0 w 262"/>
                  <a:gd name="T19" fmla="*/ 130 h 235"/>
                  <a:gd name="T20" fmla="*/ 211 w 262"/>
                  <a:gd name="T21" fmla="*/ 13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2" h="235">
                    <a:moveTo>
                      <a:pt x="211" y="130"/>
                    </a:moveTo>
                    <a:lnTo>
                      <a:pt x="211" y="130"/>
                    </a:lnTo>
                    <a:lnTo>
                      <a:pt x="125" y="216"/>
                    </a:lnTo>
                    <a:lnTo>
                      <a:pt x="144" y="235"/>
                    </a:lnTo>
                    <a:lnTo>
                      <a:pt x="262" y="117"/>
                    </a:lnTo>
                    <a:lnTo>
                      <a:pt x="145" y="0"/>
                    </a:lnTo>
                    <a:lnTo>
                      <a:pt x="126" y="18"/>
                    </a:lnTo>
                    <a:lnTo>
                      <a:pt x="211" y="104"/>
                    </a:lnTo>
                    <a:lnTo>
                      <a:pt x="0" y="104"/>
                    </a:lnTo>
                    <a:lnTo>
                      <a:pt x="0" y="130"/>
                    </a:lnTo>
                    <a:lnTo>
                      <a:pt x="211" y="130"/>
                    </a:lnTo>
                    <a:close/>
                  </a:path>
                </a:pathLst>
              </a:custGeom>
              <a:grpFill/>
              <a:ln w="0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74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0" name="Freeform 13">
                <a:extLst>
                  <a:ext uri="{FF2B5EF4-FFF2-40B4-BE49-F238E27FC236}">
                    <a16:creationId xmlns:a16="http://schemas.microsoft.com/office/drawing/2014/main" id="{A669926F-D01A-E131-74AB-EA910B130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314" y="2741717"/>
                <a:ext cx="258763" cy="230188"/>
              </a:xfrm>
              <a:custGeom>
                <a:avLst/>
                <a:gdLst>
                  <a:gd name="T0" fmla="*/ 211 w 262"/>
                  <a:gd name="T1" fmla="*/ 130 h 235"/>
                  <a:gd name="T2" fmla="*/ 211 w 262"/>
                  <a:gd name="T3" fmla="*/ 130 h 235"/>
                  <a:gd name="T4" fmla="*/ 125 w 262"/>
                  <a:gd name="T5" fmla="*/ 216 h 235"/>
                  <a:gd name="T6" fmla="*/ 144 w 262"/>
                  <a:gd name="T7" fmla="*/ 235 h 235"/>
                  <a:gd name="T8" fmla="*/ 262 w 262"/>
                  <a:gd name="T9" fmla="*/ 117 h 235"/>
                  <a:gd name="T10" fmla="*/ 145 w 262"/>
                  <a:gd name="T11" fmla="*/ 0 h 235"/>
                  <a:gd name="T12" fmla="*/ 126 w 262"/>
                  <a:gd name="T13" fmla="*/ 18 h 235"/>
                  <a:gd name="T14" fmla="*/ 211 w 262"/>
                  <a:gd name="T15" fmla="*/ 104 h 235"/>
                  <a:gd name="T16" fmla="*/ 0 w 262"/>
                  <a:gd name="T17" fmla="*/ 104 h 235"/>
                  <a:gd name="T18" fmla="*/ 0 w 262"/>
                  <a:gd name="T19" fmla="*/ 130 h 235"/>
                  <a:gd name="T20" fmla="*/ 211 w 262"/>
                  <a:gd name="T21" fmla="*/ 13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2" h="235">
                    <a:moveTo>
                      <a:pt x="211" y="130"/>
                    </a:moveTo>
                    <a:lnTo>
                      <a:pt x="211" y="130"/>
                    </a:lnTo>
                    <a:lnTo>
                      <a:pt x="125" y="216"/>
                    </a:lnTo>
                    <a:lnTo>
                      <a:pt x="144" y="235"/>
                    </a:lnTo>
                    <a:lnTo>
                      <a:pt x="262" y="117"/>
                    </a:lnTo>
                    <a:lnTo>
                      <a:pt x="145" y="0"/>
                    </a:lnTo>
                    <a:lnTo>
                      <a:pt x="126" y="18"/>
                    </a:lnTo>
                    <a:lnTo>
                      <a:pt x="211" y="104"/>
                    </a:lnTo>
                    <a:lnTo>
                      <a:pt x="0" y="104"/>
                    </a:lnTo>
                    <a:lnTo>
                      <a:pt x="0" y="130"/>
                    </a:lnTo>
                    <a:lnTo>
                      <a:pt x="211" y="130"/>
                    </a:lnTo>
                    <a:close/>
                  </a:path>
                </a:pathLst>
              </a:custGeom>
              <a:grpFill/>
              <a:ln w="0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74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1" name="Freeform 17">
                <a:extLst>
                  <a:ext uri="{FF2B5EF4-FFF2-40B4-BE49-F238E27FC236}">
                    <a16:creationId xmlns:a16="http://schemas.microsoft.com/office/drawing/2014/main" id="{6E5230F0-2158-D362-C785-27A10DC28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314" y="2052642"/>
                <a:ext cx="258763" cy="230188"/>
              </a:xfrm>
              <a:custGeom>
                <a:avLst/>
                <a:gdLst>
                  <a:gd name="T0" fmla="*/ 211 w 262"/>
                  <a:gd name="T1" fmla="*/ 130 h 235"/>
                  <a:gd name="T2" fmla="*/ 211 w 262"/>
                  <a:gd name="T3" fmla="*/ 130 h 235"/>
                  <a:gd name="T4" fmla="*/ 125 w 262"/>
                  <a:gd name="T5" fmla="*/ 216 h 235"/>
                  <a:gd name="T6" fmla="*/ 144 w 262"/>
                  <a:gd name="T7" fmla="*/ 235 h 235"/>
                  <a:gd name="T8" fmla="*/ 262 w 262"/>
                  <a:gd name="T9" fmla="*/ 117 h 235"/>
                  <a:gd name="T10" fmla="*/ 145 w 262"/>
                  <a:gd name="T11" fmla="*/ 0 h 235"/>
                  <a:gd name="T12" fmla="*/ 126 w 262"/>
                  <a:gd name="T13" fmla="*/ 18 h 235"/>
                  <a:gd name="T14" fmla="*/ 211 w 262"/>
                  <a:gd name="T15" fmla="*/ 104 h 235"/>
                  <a:gd name="T16" fmla="*/ 0 w 262"/>
                  <a:gd name="T17" fmla="*/ 104 h 235"/>
                  <a:gd name="T18" fmla="*/ 0 w 262"/>
                  <a:gd name="T19" fmla="*/ 130 h 235"/>
                  <a:gd name="T20" fmla="*/ 211 w 262"/>
                  <a:gd name="T21" fmla="*/ 13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2" h="235">
                    <a:moveTo>
                      <a:pt x="211" y="130"/>
                    </a:moveTo>
                    <a:lnTo>
                      <a:pt x="211" y="130"/>
                    </a:lnTo>
                    <a:lnTo>
                      <a:pt x="125" y="216"/>
                    </a:lnTo>
                    <a:lnTo>
                      <a:pt x="144" y="235"/>
                    </a:lnTo>
                    <a:lnTo>
                      <a:pt x="262" y="117"/>
                    </a:lnTo>
                    <a:lnTo>
                      <a:pt x="145" y="0"/>
                    </a:lnTo>
                    <a:lnTo>
                      <a:pt x="126" y="18"/>
                    </a:lnTo>
                    <a:lnTo>
                      <a:pt x="211" y="104"/>
                    </a:lnTo>
                    <a:lnTo>
                      <a:pt x="0" y="104"/>
                    </a:lnTo>
                    <a:lnTo>
                      <a:pt x="0" y="130"/>
                    </a:lnTo>
                    <a:lnTo>
                      <a:pt x="211" y="130"/>
                    </a:lnTo>
                    <a:close/>
                  </a:path>
                </a:pathLst>
              </a:custGeom>
              <a:grpFill/>
              <a:ln w="0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3274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00" name="Freeform 5">
              <a:extLst>
                <a:ext uri="{FF2B5EF4-FFF2-40B4-BE49-F238E27FC236}">
                  <a16:creationId xmlns:a16="http://schemas.microsoft.com/office/drawing/2014/main" id="{1FDB583D-F981-FF44-0395-56E09F200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187" y="5998612"/>
              <a:ext cx="258763" cy="230188"/>
            </a:xfrm>
            <a:custGeom>
              <a:avLst/>
              <a:gdLst>
                <a:gd name="T0" fmla="*/ 211 w 262"/>
                <a:gd name="T1" fmla="*/ 130 h 235"/>
                <a:gd name="T2" fmla="*/ 211 w 262"/>
                <a:gd name="T3" fmla="*/ 130 h 235"/>
                <a:gd name="T4" fmla="*/ 125 w 262"/>
                <a:gd name="T5" fmla="*/ 216 h 235"/>
                <a:gd name="T6" fmla="*/ 144 w 262"/>
                <a:gd name="T7" fmla="*/ 235 h 235"/>
                <a:gd name="T8" fmla="*/ 262 w 262"/>
                <a:gd name="T9" fmla="*/ 117 h 235"/>
                <a:gd name="T10" fmla="*/ 145 w 262"/>
                <a:gd name="T11" fmla="*/ 0 h 235"/>
                <a:gd name="T12" fmla="*/ 126 w 262"/>
                <a:gd name="T13" fmla="*/ 18 h 235"/>
                <a:gd name="T14" fmla="*/ 211 w 262"/>
                <a:gd name="T15" fmla="*/ 104 h 235"/>
                <a:gd name="T16" fmla="*/ 0 w 262"/>
                <a:gd name="T17" fmla="*/ 104 h 235"/>
                <a:gd name="T18" fmla="*/ 0 w 262"/>
                <a:gd name="T19" fmla="*/ 130 h 235"/>
                <a:gd name="T20" fmla="*/ 211 w 262"/>
                <a:gd name="T21" fmla="*/ 13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235">
                  <a:moveTo>
                    <a:pt x="211" y="130"/>
                  </a:moveTo>
                  <a:lnTo>
                    <a:pt x="211" y="130"/>
                  </a:lnTo>
                  <a:lnTo>
                    <a:pt x="125" y="216"/>
                  </a:lnTo>
                  <a:lnTo>
                    <a:pt x="144" y="235"/>
                  </a:lnTo>
                  <a:lnTo>
                    <a:pt x="262" y="117"/>
                  </a:lnTo>
                  <a:lnTo>
                    <a:pt x="145" y="0"/>
                  </a:lnTo>
                  <a:lnTo>
                    <a:pt x="126" y="18"/>
                  </a:lnTo>
                  <a:lnTo>
                    <a:pt x="211" y="104"/>
                  </a:lnTo>
                  <a:lnTo>
                    <a:pt x="0" y="104"/>
                  </a:lnTo>
                  <a:lnTo>
                    <a:pt x="0" y="130"/>
                  </a:lnTo>
                  <a:lnTo>
                    <a:pt x="211" y="13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32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202" name="Graphic 201">
            <a:extLst>
              <a:ext uri="{FF2B5EF4-FFF2-40B4-BE49-F238E27FC236}">
                <a16:creationId xmlns:a16="http://schemas.microsoft.com/office/drawing/2014/main" id="{0FA60B66-9B0C-65B9-A150-90E366AAB9A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92877" y="199962"/>
            <a:ext cx="895739" cy="31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40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3e6bf8-acf6-4689-823f-83eac73a1a85">
      <Terms xmlns="http://schemas.microsoft.com/office/infopath/2007/PartnerControls"/>
    </lcf76f155ced4ddcb4097134ff3c332f>
    <TaxCatchAll xmlns="b70ace73-11cb-4f4b-81cd-fda661f6652c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26754CDD859845B89A4100616FA313" ma:contentTypeVersion="10" ma:contentTypeDescription="Create a new document." ma:contentTypeScope="" ma:versionID="3f2bec8fc4a6b22a31fb3dbdb2c3bbcc">
  <xsd:schema xmlns:xsd="http://www.w3.org/2001/XMLSchema" xmlns:xs="http://www.w3.org/2001/XMLSchema" xmlns:p="http://schemas.microsoft.com/office/2006/metadata/properties" xmlns:ns2="103e6bf8-acf6-4689-823f-83eac73a1a85" xmlns:ns3="b70ace73-11cb-4f4b-81cd-fda661f6652c" targetNamespace="http://schemas.microsoft.com/office/2006/metadata/properties" ma:root="true" ma:fieldsID="41d95aff686a7a15022bf6829b232783" ns2:_="" ns3:_="">
    <xsd:import namespace="103e6bf8-acf6-4689-823f-83eac73a1a85"/>
    <xsd:import namespace="b70ace73-11cb-4f4b-81cd-fda661f665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e6bf8-acf6-4689-823f-83eac73a1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5af5619-f5a4-41a2-a0ab-ea1caa8de6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0ace73-11cb-4f4b-81cd-fda661f6652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199b9c7-4920-4cde-8dc6-e34d0723b696}" ma:internalName="TaxCatchAll" ma:showField="CatchAllData" ma:web="b70ace73-11cb-4f4b-81cd-fda661f665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B74441-CFF9-416C-A7F5-4223FA92E3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20B1E3-186E-4CED-B2EA-098922A39A16}">
  <ds:schemaRefs>
    <ds:schemaRef ds:uri="103e6bf8-acf6-4689-823f-83eac73a1a85"/>
    <ds:schemaRef ds:uri="b70ace73-11cb-4f4b-81cd-fda661f665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A0D9C34-FC3C-4AAB-BC9E-54C9FC360272}">
  <ds:schemaRefs>
    <ds:schemaRef ds:uri="103e6bf8-acf6-4689-823f-83eac73a1a85"/>
    <ds:schemaRef ds:uri="b70ace73-11cb-4f4b-81cd-fda661f665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Widescreen</PresentationFormat>
  <Paragraphs>82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ROI Buckets</dc:title>
  <dc:creator>Drew Ganther</dc:creator>
  <cp:lastModifiedBy>Drew Ganther</cp:lastModifiedBy>
  <cp:revision>3</cp:revision>
  <dcterms:created xsi:type="dcterms:W3CDTF">2023-01-26T02:55:41Z</dcterms:created>
  <dcterms:modified xsi:type="dcterms:W3CDTF">2023-01-27T16:27:58Z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0x010100FD26754CDD859845B89A4100616FA313</vt:lpwstr>
  </property>
</Properties>
</file>